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ink/ink3.xml" ContentType="application/inkml+xml"/>
  <Override PartName="/ppt/ink/ink4.xml" ContentType="application/inkml+xml"/>
  <Override PartName="/ppt/notesSlides/notesSlide10.xml" ContentType="application/vnd.openxmlformats-officedocument.presentationml.notesSlide+xml"/>
  <Override PartName="/ppt/ink/ink5.xml" ContentType="application/inkml+xml"/>
  <Override PartName="/ppt/ink/ink6.xml" ContentType="application/inkml+xml"/>
  <Override PartName="/ppt/notesSlides/notesSlide11.xml" ContentType="application/vnd.openxmlformats-officedocument.presentationml.notesSlide+xml"/>
  <Override PartName="/ppt/ink/ink7.xml" ContentType="application/inkml+xml"/>
  <Override PartName="/ppt/ink/ink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notesSlides/notesSlide35.xml" ContentType="application/vnd.openxmlformats-officedocument.presentationml.notesSlide+xml"/>
  <Override PartName="/ppt/charts/chart2.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40.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3.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14.xml" ContentType="application/inkml+xml"/>
  <Override PartName="/ppt/ink/ink15.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57" r:id="rId3"/>
    <p:sldId id="259" r:id="rId4"/>
    <p:sldId id="326" r:id="rId5"/>
    <p:sldId id="327" r:id="rId6"/>
    <p:sldId id="328" r:id="rId7"/>
    <p:sldId id="258" r:id="rId8"/>
    <p:sldId id="317" r:id="rId9"/>
    <p:sldId id="320" r:id="rId10"/>
    <p:sldId id="321" r:id="rId11"/>
    <p:sldId id="322" r:id="rId12"/>
    <p:sldId id="261" r:id="rId13"/>
    <p:sldId id="323" r:id="rId14"/>
    <p:sldId id="324" r:id="rId15"/>
    <p:sldId id="274" r:id="rId16"/>
    <p:sldId id="329" r:id="rId17"/>
    <p:sldId id="330" r:id="rId18"/>
    <p:sldId id="298" r:id="rId19"/>
    <p:sldId id="331" r:id="rId20"/>
    <p:sldId id="264" r:id="rId21"/>
    <p:sldId id="292" r:id="rId22"/>
    <p:sldId id="299" r:id="rId23"/>
    <p:sldId id="265" r:id="rId24"/>
    <p:sldId id="291" r:id="rId25"/>
    <p:sldId id="300" r:id="rId26"/>
    <p:sldId id="266" r:id="rId27"/>
    <p:sldId id="301" r:id="rId28"/>
    <p:sldId id="267" r:id="rId29"/>
    <p:sldId id="302" r:id="rId30"/>
    <p:sldId id="268" r:id="rId31"/>
    <p:sldId id="269" r:id="rId32"/>
    <p:sldId id="303" r:id="rId33"/>
    <p:sldId id="305" r:id="rId34"/>
    <p:sldId id="271" r:id="rId35"/>
    <p:sldId id="290" r:id="rId36"/>
    <p:sldId id="325" r:id="rId37"/>
    <p:sldId id="304" r:id="rId38"/>
    <p:sldId id="273" r:id="rId39"/>
    <p:sldId id="351" r:id="rId40"/>
    <p:sldId id="315" r:id="rId41"/>
    <p:sldId id="283" r:id="rId42"/>
    <p:sldId id="275" r:id="rId43"/>
    <p:sldId id="333" r:id="rId44"/>
    <p:sldId id="332" r:id="rId45"/>
    <p:sldId id="284" r:id="rId46"/>
    <p:sldId id="346" r:id="rId47"/>
    <p:sldId id="347" r:id="rId48"/>
    <p:sldId id="334" r:id="rId49"/>
    <p:sldId id="335" r:id="rId50"/>
    <p:sldId id="336" r:id="rId51"/>
    <p:sldId id="343" r:id="rId52"/>
    <p:sldId id="338" r:id="rId53"/>
    <p:sldId id="339" r:id="rId54"/>
    <p:sldId id="340" r:id="rId55"/>
    <p:sldId id="341" r:id="rId56"/>
    <p:sldId id="348" r:id="rId57"/>
    <p:sldId id="349" r:id="rId58"/>
    <p:sldId id="342" r:id="rId59"/>
    <p:sldId id="281" r:id="rId60"/>
    <p:sldId id="350" r:id="rId61"/>
    <p:sldId id="352" r:id="rId62"/>
    <p:sldId id="353" r:id="rId63"/>
    <p:sldId id="354" r:id="rId64"/>
    <p:sldId id="355" r:id="rId65"/>
    <p:sldId id="356" r:id="rId66"/>
    <p:sldId id="357" r:id="rId67"/>
    <p:sldId id="358" r:id="rId68"/>
    <p:sldId id="359" r:id="rId69"/>
    <p:sldId id="314" r:id="rId70"/>
    <p:sldId id="306" r:id="rId71"/>
    <p:sldId id="344" r:id="rId72"/>
    <p:sldId id="345" r:id="rId73"/>
    <p:sldId id="337" r:id="rId74"/>
    <p:sldId id="307"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A5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74" autoAdjust="0"/>
    <p:restoredTop sz="91755" autoAdjust="0"/>
  </p:normalViewPr>
  <p:slideViewPr>
    <p:cSldViewPr snapToObjects="1">
      <p:cViewPr>
        <p:scale>
          <a:sx n="110" d="100"/>
          <a:sy n="110" d="100"/>
        </p:scale>
        <p:origin x="-1944" y="-138"/>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tx>
        <c:rich>
          <a:bodyPr/>
          <a:lstStyle/>
          <a:p>
            <a:pPr>
              <a:defRPr/>
            </a:pPr>
            <a:r>
              <a:rPr lang="en-US"/>
              <a:t>Time and Accuracy per Turn</a:t>
            </a:r>
          </a:p>
        </c:rich>
      </c:tx>
      <c:layout/>
      <c:overlay val="0"/>
    </c:title>
    <c:autoTitleDeleted val="0"/>
    <c:plotArea>
      <c:layout/>
      <c:lineChart>
        <c:grouping val="standard"/>
        <c:varyColors val="0"/>
        <c:ser>
          <c:idx val="1"/>
          <c:order val="0"/>
          <c:tx>
            <c:strRef>
              <c:f>Sheet1!$B$1</c:f>
              <c:strCache>
                <c:ptCount val="1"/>
                <c:pt idx="0">
                  <c:v>Time(sec)</c:v>
                </c:pt>
              </c:strCache>
            </c:strRef>
          </c:tx>
          <c:marker>
            <c:symbol val="none"/>
          </c:marker>
          <c:val>
            <c:numRef>
              <c:f>Sheet1!$B$2:$B$13</c:f>
              <c:numCache>
                <c:formatCode>0.00</c:formatCode>
                <c:ptCount val="12"/>
                <c:pt idx="0">
                  <c:v>78.489999999999995</c:v>
                </c:pt>
                <c:pt idx="1">
                  <c:v>73.39</c:v>
                </c:pt>
                <c:pt idx="2">
                  <c:v>68.45</c:v>
                </c:pt>
                <c:pt idx="3">
                  <c:v>47.79</c:v>
                </c:pt>
                <c:pt idx="4">
                  <c:v>68.73</c:v>
                </c:pt>
                <c:pt idx="5">
                  <c:v>51.56</c:v>
                </c:pt>
                <c:pt idx="6">
                  <c:v>44.67</c:v>
                </c:pt>
                <c:pt idx="7">
                  <c:v>70.91</c:v>
                </c:pt>
                <c:pt idx="8">
                  <c:v>82.23</c:v>
                </c:pt>
                <c:pt idx="9">
                  <c:v>52.61</c:v>
                </c:pt>
                <c:pt idx="10">
                  <c:v>33.979999999999997</c:v>
                </c:pt>
                <c:pt idx="11">
                  <c:v>34.72</c:v>
                </c:pt>
              </c:numCache>
            </c:numRef>
          </c:val>
          <c:smooth val="0"/>
        </c:ser>
        <c:ser>
          <c:idx val="2"/>
          <c:order val="1"/>
          <c:tx>
            <c:strRef>
              <c:f>Sheet1!$C$1</c:f>
              <c:strCache>
                <c:ptCount val="1"/>
                <c:pt idx="0">
                  <c:v>% Accuracy</c:v>
                </c:pt>
              </c:strCache>
            </c:strRef>
          </c:tx>
          <c:marker>
            <c:symbol val="none"/>
          </c:marker>
          <c:val>
            <c:numRef>
              <c:f>Sheet1!$C$2:$C$13</c:f>
              <c:numCache>
                <c:formatCode>General</c:formatCode>
                <c:ptCount val="12"/>
                <c:pt idx="0">
                  <c:v>100</c:v>
                </c:pt>
                <c:pt idx="1">
                  <c:v>60</c:v>
                </c:pt>
                <c:pt idx="2">
                  <c:v>90</c:v>
                </c:pt>
                <c:pt idx="3">
                  <c:v>90</c:v>
                </c:pt>
                <c:pt idx="4">
                  <c:v>70</c:v>
                </c:pt>
                <c:pt idx="5">
                  <c:v>80</c:v>
                </c:pt>
                <c:pt idx="6">
                  <c:v>60</c:v>
                </c:pt>
                <c:pt idx="7">
                  <c:v>90</c:v>
                </c:pt>
                <c:pt idx="8">
                  <c:v>40</c:v>
                </c:pt>
                <c:pt idx="9">
                  <c:v>90</c:v>
                </c:pt>
                <c:pt idx="10">
                  <c:v>70</c:v>
                </c:pt>
                <c:pt idx="11">
                  <c:v>90</c:v>
                </c:pt>
              </c:numCache>
            </c:numRef>
          </c:val>
          <c:smooth val="0"/>
        </c:ser>
        <c:dLbls>
          <c:showLegendKey val="0"/>
          <c:showVal val="0"/>
          <c:showCatName val="0"/>
          <c:showSerName val="0"/>
          <c:showPercent val="0"/>
          <c:showBubbleSize val="0"/>
        </c:dLbls>
        <c:marker val="1"/>
        <c:smooth val="0"/>
        <c:axId val="99955456"/>
        <c:axId val="99956992"/>
      </c:lineChart>
      <c:catAx>
        <c:axId val="99955456"/>
        <c:scaling>
          <c:orientation val="minMax"/>
        </c:scaling>
        <c:delete val="0"/>
        <c:axPos val="b"/>
        <c:numFmt formatCode="General" sourceLinked="1"/>
        <c:majorTickMark val="none"/>
        <c:minorTickMark val="none"/>
        <c:tickLblPos val="nextTo"/>
        <c:crossAx val="99956992"/>
        <c:crosses val="autoZero"/>
        <c:auto val="1"/>
        <c:lblAlgn val="ctr"/>
        <c:lblOffset val="0"/>
        <c:tickLblSkip val="2"/>
        <c:noMultiLvlLbl val="0"/>
      </c:catAx>
      <c:valAx>
        <c:axId val="99956992"/>
        <c:scaling>
          <c:orientation val="minMax"/>
          <c:max val="100"/>
          <c:min val="20"/>
        </c:scaling>
        <c:delete val="0"/>
        <c:axPos val="l"/>
        <c:majorGridlines/>
        <c:numFmt formatCode="0" sourceLinked="0"/>
        <c:majorTickMark val="none"/>
        <c:minorTickMark val="none"/>
        <c:tickLblPos val="nextTo"/>
        <c:crossAx val="99955456"/>
        <c:crosses val="autoZero"/>
        <c:crossBetween val="between"/>
      </c:val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7"/>
    </mc:Choice>
    <mc:Fallback>
      <c:style val="37"/>
    </mc:Fallback>
  </mc:AlternateContent>
  <c:chart>
    <c:title>
      <c:tx>
        <c:rich>
          <a:bodyPr/>
          <a:lstStyle/>
          <a:p>
            <a:pPr>
              <a:defRPr/>
            </a:pPr>
            <a:r>
              <a:rPr lang="en-US" dirty="0" smtClean="0"/>
              <a:t>Percentage of correct responses</a:t>
            </a:r>
            <a:endParaRPr lang="en-US" dirty="0"/>
          </a:p>
        </c:rich>
      </c:tx>
      <c:layout/>
      <c:overlay val="0"/>
    </c:title>
    <c:autoTitleDeleted val="0"/>
    <c:plotArea>
      <c:layout/>
      <c:barChart>
        <c:barDir val="col"/>
        <c:grouping val="clustered"/>
        <c:varyColors val="0"/>
        <c:ser>
          <c:idx val="0"/>
          <c:order val="0"/>
          <c:tx>
            <c:strRef>
              <c:f>Sheet1!$B$1</c:f>
              <c:strCache>
                <c:ptCount val="1"/>
                <c:pt idx="0">
                  <c:v>Percent</c:v>
                </c:pt>
              </c:strCache>
            </c:strRef>
          </c:tx>
          <c:invertIfNegative val="0"/>
          <c:cat>
            <c:strRef>
              <c:f>Sheet1!$A$2:$A$7</c:f>
              <c:strCache>
                <c:ptCount val="6"/>
                <c:pt idx="0">
                  <c:v>Sound</c:v>
                </c:pt>
                <c:pt idx="1">
                  <c:v>Press.</c:v>
                </c:pt>
                <c:pt idx="2">
                  <c:v>light</c:v>
                </c:pt>
                <c:pt idx="3">
                  <c:v>temp.</c:v>
                </c:pt>
                <c:pt idx="4">
                  <c:v>accel.</c:v>
                </c:pt>
                <c:pt idx="5">
                  <c:v>Total</c:v>
                </c:pt>
              </c:strCache>
            </c:strRef>
          </c:cat>
          <c:val>
            <c:numRef>
              <c:f>Sheet1!$B$2:$B$7</c:f>
              <c:numCache>
                <c:formatCode>General</c:formatCode>
                <c:ptCount val="6"/>
                <c:pt idx="0">
                  <c:v>0.75</c:v>
                </c:pt>
                <c:pt idx="1">
                  <c:v>0</c:v>
                </c:pt>
                <c:pt idx="2">
                  <c:v>1</c:v>
                </c:pt>
                <c:pt idx="3">
                  <c:v>0.33333299999999999</c:v>
                </c:pt>
                <c:pt idx="4">
                  <c:v>0.3333333</c:v>
                </c:pt>
              </c:numCache>
            </c:numRef>
          </c:val>
        </c:ser>
        <c:ser>
          <c:idx val="1"/>
          <c:order val="1"/>
          <c:tx>
            <c:strRef>
              <c:f>Sheet1!$C$1</c:f>
              <c:strCache>
                <c:ptCount val="1"/>
                <c:pt idx="0">
                  <c:v>Total</c:v>
                </c:pt>
              </c:strCache>
            </c:strRef>
          </c:tx>
          <c:invertIfNegative val="0"/>
          <c:cat>
            <c:strRef>
              <c:f>Sheet1!$A$2:$A$7</c:f>
              <c:strCache>
                <c:ptCount val="6"/>
                <c:pt idx="0">
                  <c:v>Sound</c:v>
                </c:pt>
                <c:pt idx="1">
                  <c:v>Press.</c:v>
                </c:pt>
                <c:pt idx="2">
                  <c:v>light</c:v>
                </c:pt>
                <c:pt idx="3">
                  <c:v>temp.</c:v>
                </c:pt>
                <c:pt idx="4">
                  <c:v>accel.</c:v>
                </c:pt>
                <c:pt idx="5">
                  <c:v>Total</c:v>
                </c:pt>
              </c:strCache>
            </c:strRef>
          </c:cat>
          <c:val>
            <c:numRef>
              <c:f>Sheet1!$C$2:$C$7</c:f>
              <c:numCache>
                <c:formatCode>General</c:formatCode>
                <c:ptCount val="6"/>
                <c:pt idx="5">
                  <c:v>0.47</c:v>
                </c:pt>
              </c:numCache>
            </c:numRef>
          </c:val>
        </c:ser>
        <c:dLbls>
          <c:showLegendKey val="0"/>
          <c:showVal val="0"/>
          <c:showCatName val="0"/>
          <c:showSerName val="0"/>
          <c:showPercent val="0"/>
          <c:showBubbleSize val="0"/>
        </c:dLbls>
        <c:gapWidth val="150"/>
        <c:axId val="88721280"/>
        <c:axId val="88722816"/>
      </c:barChart>
      <c:catAx>
        <c:axId val="88721280"/>
        <c:scaling>
          <c:orientation val="minMax"/>
        </c:scaling>
        <c:delete val="0"/>
        <c:axPos val="b"/>
        <c:majorTickMark val="none"/>
        <c:minorTickMark val="none"/>
        <c:tickLblPos val="nextTo"/>
        <c:crossAx val="88722816"/>
        <c:crosses val="autoZero"/>
        <c:auto val="1"/>
        <c:lblAlgn val="ctr"/>
        <c:lblOffset val="100"/>
        <c:noMultiLvlLbl val="0"/>
      </c:catAx>
      <c:valAx>
        <c:axId val="88722816"/>
        <c:scaling>
          <c:orientation val="minMax"/>
          <c:max val="1"/>
        </c:scaling>
        <c:delete val="0"/>
        <c:axPos val="l"/>
        <c:majorGridlines/>
        <c:numFmt formatCode="0.00%" sourceLinked="0"/>
        <c:majorTickMark val="none"/>
        <c:minorTickMark val="none"/>
        <c:tickLblPos val="nextTo"/>
        <c:crossAx val="88721280"/>
        <c:crosses val="autoZero"/>
        <c:crossBetween val="between"/>
      </c:val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1</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Sheet1!$B$2:$B$20</c:f>
              <c:numCache>
                <c:formatCode>General</c:formatCode>
                <c:ptCount val="19"/>
                <c:pt idx="0">
                  <c:v>30.164545454545458</c:v>
                </c:pt>
                <c:pt idx="1">
                  <c:v>30.08493506493506</c:v>
                </c:pt>
                <c:pt idx="2">
                  <c:v>29.752222222222226</c:v>
                </c:pt>
                <c:pt idx="3">
                  <c:v>29.87391304347825</c:v>
                </c:pt>
                <c:pt idx="4">
                  <c:v>30.11</c:v>
                </c:pt>
                <c:pt idx="5">
                  <c:v>30.050434782608701</c:v>
                </c:pt>
                <c:pt idx="6">
                  <c:v>30.210999999999991</c:v>
                </c:pt>
                <c:pt idx="7">
                  <c:v>30.106341463414633</c:v>
                </c:pt>
                <c:pt idx="8">
                  <c:v>29.906129032258075</c:v>
                </c:pt>
                <c:pt idx="9">
                  <c:v>30.099411764705895</c:v>
                </c:pt>
                <c:pt idx="10">
                  <c:v>29.992156862745116</c:v>
                </c:pt>
                <c:pt idx="11">
                  <c:v>30.111764705882351</c:v>
                </c:pt>
                <c:pt idx="12">
                  <c:v>30.157826086956533</c:v>
                </c:pt>
                <c:pt idx="13">
                  <c:v>29.750227272727269</c:v>
                </c:pt>
                <c:pt idx="14">
                  <c:v>29.69407407407407</c:v>
                </c:pt>
                <c:pt idx="15">
                  <c:v>29.69125</c:v>
                </c:pt>
                <c:pt idx="16">
                  <c:v>29.885396825396839</c:v>
                </c:pt>
              </c:numCache>
            </c:numRef>
          </c:val>
        </c:ser>
        <c:ser>
          <c:idx val="1"/>
          <c:order val="1"/>
          <c:tx>
            <c:strRef>
              <c:f>Sheet1!$C$1</c:f>
              <c:strCache>
                <c:ptCount val="1"/>
                <c:pt idx="0">
                  <c:v>Out of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Sheet1!$C$2:$C$20</c:f>
              <c:numCache>
                <c:formatCode>General</c:formatCode>
                <c:ptCount val="19"/>
                <c:pt idx="0">
                  <c:v>30.105000000000004</c:v>
                </c:pt>
                <c:pt idx="1">
                  <c:v>29.942105263157899</c:v>
                </c:pt>
                <c:pt idx="2">
                  <c:v>30.258571428571425</c:v>
                </c:pt>
                <c:pt idx="3">
                  <c:v>29.948474576271188</c:v>
                </c:pt>
                <c:pt idx="4">
                  <c:v>29.882162162162164</c:v>
                </c:pt>
                <c:pt idx="5">
                  <c:v>30.087480916030529</c:v>
                </c:pt>
                <c:pt idx="6">
                  <c:v>29.869230769230761</c:v>
                </c:pt>
                <c:pt idx="7">
                  <c:v>30.214054054054063</c:v>
                </c:pt>
                <c:pt idx="8">
                  <c:v>29.939658119658123</c:v>
                </c:pt>
                <c:pt idx="9">
                  <c:v>30.053396226415096</c:v>
                </c:pt>
                <c:pt idx="10">
                  <c:v>29.754723926380365</c:v>
                </c:pt>
                <c:pt idx="11">
                  <c:v>29.560869565217391</c:v>
                </c:pt>
                <c:pt idx="12">
                  <c:v>29.977939393939366</c:v>
                </c:pt>
                <c:pt idx="13">
                  <c:v>29.64634146341465</c:v>
                </c:pt>
                <c:pt idx="14">
                  <c:v>29.777666666666669</c:v>
                </c:pt>
                <c:pt idx="15">
                  <c:v>29.783733333333341</c:v>
                </c:pt>
                <c:pt idx="16">
                  <c:v>29.943225806451604</c:v>
                </c:pt>
              </c:numCache>
            </c:numRef>
          </c:val>
        </c:ser>
        <c:ser>
          <c:idx val="2"/>
          <c:order val="2"/>
          <c:tx>
            <c:strRef>
              <c:f>Sheet1!$D$1</c:f>
              <c:strCache>
                <c:ptCount val="1"/>
                <c:pt idx="0">
                  <c:v>Average during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Sheet1!$D$2:$D$20</c:f>
              <c:numCache>
                <c:formatCode>General</c:formatCode>
                <c:ptCount val="19"/>
                <c:pt idx="17">
                  <c:v>29.978919332702972</c:v>
                </c:pt>
              </c:numCache>
            </c:numRef>
          </c:val>
        </c:ser>
        <c:ser>
          <c:idx val="3"/>
          <c:order val="3"/>
          <c:tx>
            <c:strRef>
              <c:f>Sheet1!$E$1</c:f>
              <c:strCache>
                <c:ptCount val="1"/>
                <c:pt idx="0">
                  <c:v>Average out of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Sheet1!$E$2:$E$20</c:f>
              <c:numCache>
                <c:formatCode>General</c:formatCode>
                <c:ptCount val="19"/>
                <c:pt idx="18">
                  <c:v>29.92960910867863</c:v>
                </c:pt>
              </c:numCache>
            </c:numRef>
          </c:val>
        </c:ser>
        <c:ser>
          <c:idx val="4"/>
          <c:order val="4"/>
          <c:tx>
            <c:strRef>
              <c:f>Sheet1!$F$1</c:f>
              <c:strCache>
                <c:ptCount val="1"/>
                <c:pt idx="0">
                  <c:v>percentage of one over the other 47.06%</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Sheet1!$F$2:$F$20</c:f>
              <c:numCache>
                <c:formatCode>General</c:formatCode>
                <c:ptCount val="19"/>
              </c:numCache>
            </c:numRef>
          </c:val>
        </c:ser>
        <c:dLbls>
          <c:showLegendKey val="0"/>
          <c:showVal val="0"/>
          <c:showCatName val="0"/>
          <c:showSerName val="0"/>
          <c:showPercent val="0"/>
          <c:showBubbleSize val="0"/>
        </c:dLbls>
        <c:gapWidth val="75"/>
        <c:overlap val="-25"/>
        <c:axId val="134254592"/>
        <c:axId val="134257280"/>
      </c:barChart>
      <c:catAx>
        <c:axId val="134254592"/>
        <c:scaling>
          <c:orientation val="minMax"/>
        </c:scaling>
        <c:delete val="0"/>
        <c:axPos val="b"/>
        <c:numFmt formatCode="General" sourceLinked="1"/>
        <c:majorTickMark val="none"/>
        <c:minorTickMark val="none"/>
        <c:tickLblPos val="nextTo"/>
        <c:crossAx val="134257280"/>
        <c:crosses val="autoZero"/>
        <c:auto val="1"/>
        <c:lblAlgn val="ctr"/>
        <c:lblOffset val="100"/>
        <c:noMultiLvlLbl val="0"/>
      </c:catAx>
      <c:valAx>
        <c:axId val="134257280"/>
        <c:scaling>
          <c:orientation val="minMax"/>
        </c:scaling>
        <c:delete val="0"/>
        <c:axPos val="l"/>
        <c:majorGridlines/>
        <c:numFmt formatCode="General" sourceLinked="1"/>
        <c:majorTickMark val="none"/>
        <c:minorTickMark val="none"/>
        <c:tickLblPos val="nextTo"/>
        <c:spPr>
          <a:ln w="9525">
            <a:noFill/>
          </a:ln>
        </c:spPr>
        <c:crossAx val="134254592"/>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2</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Sheet1!$B$2:$B$21</c:f>
              <c:numCache>
                <c:formatCode>General</c:formatCode>
                <c:ptCount val="20"/>
                <c:pt idx="0">
                  <c:v>31.09194029850746</c:v>
                </c:pt>
                <c:pt idx="1">
                  <c:v>30.664999999999996</c:v>
                </c:pt>
                <c:pt idx="2">
                  <c:v>30.696417910447753</c:v>
                </c:pt>
                <c:pt idx="3">
                  <c:v>30.870740740740743</c:v>
                </c:pt>
                <c:pt idx="4">
                  <c:v>31.014186046511622</c:v>
                </c:pt>
                <c:pt idx="5">
                  <c:v>30.697543859649127</c:v>
                </c:pt>
                <c:pt idx="6">
                  <c:v>30.925714285714282</c:v>
                </c:pt>
                <c:pt idx="7">
                  <c:v>30.842500000000005</c:v>
                </c:pt>
                <c:pt idx="8">
                  <c:v>30.987999999999992</c:v>
                </c:pt>
                <c:pt idx="9">
                  <c:v>30.715555555555561</c:v>
                </c:pt>
                <c:pt idx="10">
                  <c:v>30.714042553191483</c:v>
                </c:pt>
                <c:pt idx="11">
                  <c:v>30.771764705882354</c:v>
                </c:pt>
                <c:pt idx="12">
                  <c:v>30.4575</c:v>
                </c:pt>
                <c:pt idx="13">
                  <c:v>30.428421052631581</c:v>
                </c:pt>
                <c:pt idx="14">
                  <c:v>30.558235294117654</c:v>
                </c:pt>
                <c:pt idx="15">
                  <c:v>30.803888888888885</c:v>
                </c:pt>
                <c:pt idx="16">
                  <c:v>30.231025641025628</c:v>
                </c:pt>
                <c:pt idx="17">
                  <c:v>30.642352941176469</c:v>
                </c:pt>
              </c:numCache>
            </c:numRef>
          </c:val>
        </c:ser>
        <c:ser>
          <c:idx val="1"/>
          <c:order val="1"/>
          <c:tx>
            <c:strRef>
              <c:f>Sheet1!$C$1</c:f>
              <c:strCache>
                <c:ptCount val="1"/>
                <c:pt idx="0">
                  <c:v>Out of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Sheet1!$C$2:$C$21</c:f>
              <c:numCache>
                <c:formatCode>General</c:formatCode>
                <c:ptCount val="20"/>
                <c:pt idx="0">
                  <c:v>30.937464788732388</c:v>
                </c:pt>
                <c:pt idx="1">
                  <c:v>30.980563380281684</c:v>
                </c:pt>
                <c:pt idx="2">
                  <c:v>30.918783783783756</c:v>
                </c:pt>
                <c:pt idx="3">
                  <c:v>30.976111111111113</c:v>
                </c:pt>
                <c:pt idx="4">
                  <c:v>30.89833333333333</c:v>
                </c:pt>
                <c:pt idx="5">
                  <c:v>31.045625000000001</c:v>
                </c:pt>
                <c:pt idx="6">
                  <c:v>30.713599999999996</c:v>
                </c:pt>
                <c:pt idx="7">
                  <c:v>30.943076923076919</c:v>
                </c:pt>
                <c:pt idx="8">
                  <c:v>30.906011560693656</c:v>
                </c:pt>
                <c:pt idx="9">
                  <c:v>30.914728033472791</c:v>
                </c:pt>
                <c:pt idx="10">
                  <c:v>30.678978102189792</c:v>
                </c:pt>
                <c:pt idx="11">
                  <c:v>30.681254355400711</c:v>
                </c:pt>
                <c:pt idx="12">
                  <c:v>30.852941176470576</c:v>
                </c:pt>
                <c:pt idx="13">
                  <c:v>30.665925925925915</c:v>
                </c:pt>
                <c:pt idx="14">
                  <c:v>30.724339622641491</c:v>
                </c:pt>
                <c:pt idx="15">
                  <c:v>30.567032258064511</c:v>
                </c:pt>
                <c:pt idx="16">
                  <c:v>30.767096774193551</c:v>
                </c:pt>
                <c:pt idx="17">
                  <c:v>30.434400000000004</c:v>
                </c:pt>
              </c:numCache>
            </c:numRef>
          </c:val>
        </c:ser>
        <c:ser>
          <c:idx val="2"/>
          <c:order val="2"/>
          <c:tx>
            <c:strRef>
              <c:f>Sheet1!$D$1</c:f>
              <c:strCache>
                <c:ptCount val="1"/>
                <c:pt idx="0">
                  <c:v>Average during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Sheet1!$D$2:$D$21</c:f>
              <c:numCache>
                <c:formatCode>General</c:formatCode>
                <c:ptCount val="20"/>
                <c:pt idx="18">
                  <c:v>30.728000000000002</c:v>
                </c:pt>
              </c:numCache>
            </c:numRef>
          </c:val>
        </c:ser>
        <c:ser>
          <c:idx val="3"/>
          <c:order val="3"/>
          <c:tx>
            <c:strRef>
              <c:f>Sheet1!$E$1</c:f>
              <c:strCache>
                <c:ptCount val="1"/>
                <c:pt idx="0">
                  <c:v>Average out of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Sheet1!$E$2:$E$21</c:f>
              <c:numCache>
                <c:formatCode>General</c:formatCode>
                <c:ptCount val="20"/>
                <c:pt idx="19">
                  <c:v>30.795999999999999</c:v>
                </c:pt>
              </c:numCache>
            </c:numRef>
          </c:val>
        </c:ser>
        <c:ser>
          <c:idx val="4"/>
          <c:order val="4"/>
          <c:tx>
            <c:strRef>
              <c:f>Sheet1!$F$1</c:f>
              <c:strCache>
                <c:ptCount val="1"/>
                <c:pt idx="0">
                  <c:v>percentage of one over the other 57.89%</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Sheet1!$F$2:$F$21</c:f>
              <c:numCache>
                <c:formatCode>General</c:formatCode>
                <c:ptCount val="20"/>
              </c:numCache>
            </c:numRef>
          </c:val>
        </c:ser>
        <c:dLbls>
          <c:showLegendKey val="0"/>
          <c:showVal val="0"/>
          <c:showCatName val="0"/>
          <c:showSerName val="0"/>
          <c:showPercent val="0"/>
          <c:showBubbleSize val="0"/>
        </c:dLbls>
        <c:gapWidth val="75"/>
        <c:overlap val="-25"/>
        <c:axId val="111352448"/>
        <c:axId val="134174592"/>
      </c:barChart>
      <c:catAx>
        <c:axId val="111352448"/>
        <c:scaling>
          <c:orientation val="minMax"/>
        </c:scaling>
        <c:delete val="0"/>
        <c:axPos val="b"/>
        <c:numFmt formatCode="General" sourceLinked="1"/>
        <c:majorTickMark val="none"/>
        <c:minorTickMark val="none"/>
        <c:tickLblPos val="nextTo"/>
        <c:crossAx val="134174592"/>
        <c:crosses val="autoZero"/>
        <c:auto val="1"/>
        <c:lblAlgn val="ctr"/>
        <c:lblOffset val="100"/>
        <c:noMultiLvlLbl val="0"/>
      </c:catAx>
      <c:valAx>
        <c:axId val="134174592"/>
        <c:scaling>
          <c:orientation val="minMax"/>
        </c:scaling>
        <c:delete val="0"/>
        <c:axPos val="l"/>
        <c:majorGridlines/>
        <c:numFmt formatCode="General" sourceLinked="1"/>
        <c:majorTickMark val="none"/>
        <c:minorTickMark val="none"/>
        <c:tickLblPos val="nextTo"/>
        <c:spPr>
          <a:ln w="9525">
            <a:noFill/>
          </a:ln>
        </c:spPr>
        <c:crossAx val="111352448"/>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3</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Sheet1!$B$2:$B$9</c:f>
              <c:numCache>
                <c:formatCode>General</c:formatCode>
                <c:ptCount val="8"/>
                <c:pt idx="0">
                  <c:v>24.727964601769912</c:v>
                </c:pt>
                <c:pt idx="1">
                  <c:v>24.728999999999989</c:v>
                </c:pt>
                <c:pt idx="2">
                  <c:v>24.725822784810124</c:v>
                </c:pt>
                <c:pt idx="3">
                  <c:v>24.540793650793649</c:v>
                </c:pt>
                <c:pt idx="4">
                  <c:v>24.677941176470547</c:v>
                </c:pt>
                <c:pt idx="5">
                  <c:v>24.661415929203535</c:v>
                </c:pt>
              </c:numCache>
            </c:numRef>
          </c:val>
        </c:ser>
        <c:ser>
          <c:idx val="1"/>
          <c:order val="1"/>
          <c:tx>
            <c:strRef>
              <c:f>Sheet1!$C$1</c:f>
              <c:strCache>
                <c:ptCount val="1"/>
                <c:pt idx="0">
                  <c:v>Out of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Sheet1!$C$2:$C$9</c:f>
              <c:numCache>
                <c:formatCode>General</c:formatCode>
                <c:ptCount val="8"/>
                <c:pt idx="0">
                  <c:v>24.78739336492891</c:v>
                </c:pt>
                <c:pt idx="1">
                  <c:v>24.775272727272746</c:v>
                </c:pt>
                <c:pt idx="2">
                  <c:v>24.759220779220776</c:v>
                </c:pt>
                <c:pt idx="3">
                  <c:v>24.622461538461526</c:v>
                </c:pt>
                <c:pt idx="4">
                  <c:v>24.711304347826086</c:v>
                </c:pt>
                <c:pt idx="5">
                  <c:v>24.82200000000001</c:v>
                </c:pt>
              </c:numCache>
            </c:numRef>
          </c:val>
        </c:ser>
        <c:ser>
          <c:idx val="2"/>
          <c:order val="2"/>
          <c:tx>
            <c:strRef>
              <c:f>Sheet1!$D$1</c:f>
              <c:strCache>
                <c:ptCount val="1"/>
                <c:pt idx="0">
                  <c:v>Average during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Sheet1!$D$2:$D$9</c:f>
              <c:numCache>
                <c:formatCode>General</c:formatCode>
                <c:ptCount val="8"/>
                <c:pt idx="6">
                  <c:v>24.67</c:v>
                </c:pt>
              </c:numCache>
            </c:numRef>
          </c:val>
        </c:ser>
        <c:ser>
          <c:idx val="3"/>
          <c:order val="3"/>
          <c:tx>
            <c:strRef>
              <c:f>Sheet1!$E$1</c:f>
              <c:strCache>
                <c:ptCount val="1"/>
                <c:pt idx="0">
                  <c:v>Average out of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Sheet1!$E$2:$E$9</c:f>
              <c:numCache>
                <c:formatCode>General</c:formatCode>
                <c:ptCount val="8"/>
                <c:pt idx="7">
                  <c:v>24.74</c:v>
                </c:pt>
              </c:numCache>
            </c:numRef>
          </c:val>
        </c:ser>
        <c:ser>
          <c:idx val="4"/>
          <c:order val="4"/>
          <c:tx>
            <c:strRef>
              <c:f>Sheet1!$F$1</c:f>
              <c:strCache>
                <c:ptCount val="1"/>
                <c:pt idx="0">
                  <c:v>percentage of one over the other 100%</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Sheet1!$F$2:$F$9</c:f>
              <c:numCache>
                <c:formatCode>General</c:formatCode>
                <c:ptCount val="8"/>
              </c:numCache>
            </c:numRef>
          </c:val>
        </c:ser>
        <c:dLbls>
          <c:showLegendKey val="0"/>
          <c:showVal val="0"/>
          <c:showCatName val="0"/>
          <c:showSerName val="0"/>
          <c:showPercent val="0"/>
          <c:showBubbleSize val="0"/>
        </c:dLbls>
        <c:gapWidth val="75"/>
        <c:overlap val="-25"/>
        <c:axId val="74488448"/>
        <c:axId val="82798080"/>
      </c:barChart>
      <c:catAx>
        <c:axId val="74488448"/>
        <c:scaling>
          <c:orientation val="minMax"/>
        </c:scaling>
        <c:delete val="0"/>
        <c:axPos val="b"/>
        <c:numFmt formatCode="General" sourceLinked="1"/>
        <c:majorTickMark val="none"/>
        <c:minorTickMark val="none"/>
        <c:tickLblPos val="nextTo"/>
        <c:crossAx val="82798080"/>
        <c:crosses val="autoZero"/>
        <c:auto val="1"/>
        <c:lblAlgn val="ctr"/>
        <c:lblOffset val="100"/>
        <c:noMultiLvlLbl val="0"/>
      </c:catAx>
      <c:valAx>
        <c:axId val="82798080"/>
        <c:scaling>
          <c:orientation val="minMax"/>
        </c:scaling>
        <c:delete val="0"/>
        <c:axPos val="l"/>
        <c:majorGridlines/>
        <c:numFmt formatCode="General" sourceLinked="1"/>
        <c:majorTickMark val="none"/>
        <c:minorTickMark val="none"/>
        <c:tickLblPos val="nextTo"/>
        <c:spPr>
          <a:ln w="9525">
            <a:noFill/>
          </a:ln>
        </c:spPr>
        <c:crossAx val="74488448"/>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4</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Sheet1!$B$2:$B$17</c:f>
              <c:numCache>
                <c:formatCode>General</c:formatCode>
                <c:ptCount val="16"/>
                <c:pt idx="0">
                  <c:v>25.891789473684209</c:v>
                </c:pt>
                <c:pt idx="1">
                  <c:v>25.808852459016386</c:v>
                </c:pt>
                <c:pt idx="2">
                  <c:v>25.881666666666689</c:v>
                </c:pt>
                <c:pt idx="3">
                  <c:v>25.72159420289854</c:v>
                </c:pt>
                <c:pt idx="4">
                  <c:v>25.8935294117647</c:v>
                </c:pt>
                <c:pt idx="5">
                  <c:v>25.883636363636366</c:v>
                </c:pt>
                <c:pt idx="6">
                  <c:v>25.848309859154945</c:v>
                </c:pt>
                <c:pt idx="7">
                  <c:v>25.264615384615379</c:v>
                </c:pt>
                <c:pt idx="8">
                  <c:v>25.83588235294118</c:v>
                </c:pt>
                <c:pt idx="9">
                  <c:v>25.515185185185185</c:v>
                </c:pt>
                <c:pt idx="10">
                  <c:v>25.390721649484519</c:v>
                </c:pt>
                <c:pt idx="11">
                  <c:v>23.97894736842105</c:v>
                </c:pt>
                <c:pt idx="12">
                  <c:v>25.243333333333339</c:v>
                </c:pt>
                <c:pt idx="13">
                  <c:v>25.35806451612903</c:v>
                </c:pt>
              </c:numCache>
            </c:numRef>
          </c:val>
        </c:ser>
        <c:ser>
          <c:idx val="1"/>
          <c:order val="1"/>
          <c:tx>
            <c:strRef>
              <c:f>Sheet1!$C$1</c:f>
              <c:strCache>
                <c:ptCount val="1"/>
                <c:pt idx="0">
                  <c:v>Out of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Sheet1!$C$2:$C$17</c:f>
              <c:numCache>
                <c:formatCode>General</c:formatCode>
                <c:ptCount val="16"/>
                <c:pt idx="0">
                  <c:v>25.860952380952376</c:v>
                </c:pt>
                <c:pt idx="1">
                  <c:v>25.909902912621362</c:v>
                </c:pt>
                <c:pt idx="2">
                  <c:v>25.869454545454545</c:v>
                </c:pt>
                <c:pt idx="3">
                  <c:v>25.885606060606076</c:v>
                </c:pt>
                <c:pt idx="4">
                  <c:v>25.590476190476188</c:v>
                </c:pt>
                <c:pt idx="5">
                  <c:v>25.836226415094334</c:v>
                </c:pt>
                <c:pt idx="6">
                  <c:v>25.827654320987655</c:v>
                </c:pt>
                <c:pt idx="7">
                  <c:v>25.830900000000014</c:v>
                </c:pt>
                <c:pt idx="8">
                  <c:v>25.877522658610246</c:v>
                </c:pt>
                <c:pt idx="9">
                  <c:v>25.802767295597498</c:v>
                </c:pt>
                <c:pt idx="10">
                  <c:v>25.311891891891896</c:v>
                </c:pt>
                <c:pt idx="11">
                  <c:v>25.802083333333332</c:v>
                </c:pt>
                <c:pt idx="12">
                  <c:v>25.334761904761905</c:v>
                </c:pt>
                <c:pt idx="13">
                  <c:v>25.717142857142846</c:v>
                </c:pt>
              </c:numCache>
            </c:numRef>
          </c:val>
        </c:ser>
        <c:ser>
          <c:idx val="2"/>
          <c:order val="2"/>
          <c:tx>
            <c:strRef>
              <c:f>Sheet1!$D$1</c:f>
              <c:strCache>
                <c:ptCount val="1"/>
                <c:pt idx="0">
                  <c:v>Average during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Sheet1!$D$2:$D$17</c:f>
              <c:numCache>
                <c:formatCode>General</c:formatCode>
                <c:ptCount val="16"/>
                <c:pt idx="14">
                  <c:v>25.53</c:v>
                </c:pt>
              </c:numCache>
            </c:numRef>
          </c:val>
        </c:ser>
        <c:ser>
          <c:idx val="3"/>
          <c:order val="3"/>
          <c:tx>
            <c:strRef>
              <c:f>Sheet1!$E$1</c:f>
              <c:strCache>
                <c:ptCount val="1"/>
                <c:pt idx="0">
                  <c:v>Average out of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Sheet1!$E$2:$E$17</c:f>
              <c:numCache>
                <c:formatCode>General</c:formatCode>
                <c:ptCount val="16"/>
                <c:pt idx="15">
                  <c:v>25.7</c:v>
                </c:pt>
              </c:numCache>
            </c:numRef>
          </c:val>
        </c:ser>
        <c:ser>
          <c:idx val="4"/>
          <c:order val="4"/>
          <c:tx>
            <c:strRef>
              <c:f>Sheet1!$F$1</c:f>
              <c:strCache>
                <c:ptCount val="1"/>
                <c:pt idx="0">
                  <c:v>percentage of one over the other 57.14</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Sheet1!$F$2:$F$17</c:f>
              <c:numCache>
                <c:formatCode>General</c:formatCode>
                <c:ptCount val="16"/>
              </c:numCache>
            </c:numRef>
          </c:val>
        </c:ser>
        <c:dLbls>
          <c:showLegendKey val="0"/>
          <c:showVal val="0"/>
          <c:showCatName val="0"/>
          <c:showSerName val="0"/>
          <c:showPercent val="0"/>
          <c:showBubbleSize val="0"/>
        </c:dLbls>
        <c:gapWidth val="75"/>
        <c:overlap val="-25"/>
        <c:axId val="127223296"/>
        <c:axId val="127270272"/>
      </c:barChart>
      <c:catAx>
        <c:axId val="127223296"/>
        <c:scaling>
          <c:orientation val="minMax"/>
        </c:scaling>
        <c:delete val="0"/>
        <c:axPos val="b"/>
        <c:numFmt formatCode="General" sourceLinked="1"/>
        <c:majorTickMark val="none"/>
        <c:minorTickMark val="none"/>
        <c:tickLblPos val="nextTo"/>
        <c:crossAx val="127270272"/>
        <c:crosses val="autoZero"/>
        <c:auto val="1"/>
        <c:lblAlgn val="ctr"/>
        <c:lblOffset val="100"/>
        <c:noMultiLvlLbl val="0"/>
      </c:catAx>
      <c:valAx>
        <c:axId val="127270272"/>
        <c:scaling>
          <c:orientation val="minMax"/>
        </c:scaling>
        <c:delete val="0"/>
        <c:axPos val="l"/>
        <c:majorGridlines/>
        <c:numFmt formatCode="General" sourceLinked="1"/>
        <c:majorTickMark val="none"/>
        <c:minorTickMark val="none"/>
        <c:tickLblPos val="nextTo"/>
        <c:spPr>
          <a:ln w="9525">
            <a:noFill/>
          </a:ln>
        </c:spPr>
        <c:crossAx val="127223296"/>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0.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07938" units="cm"/>
      <inkml:brushProperty name="height" value="0.07938" units="cm"/>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07938" units="cm"/>
      <inkml:brushProperty name="height" value="0.07938" units="cm"/>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10-27T22:26:24.564"/>
    </inkml:context>
    <inkml:brush xml:id="br0">
      <inkml:brushProperty name="width" value="0.1" units="cm"/>
      <inkml:brushProperty name="height" value="0.1" units="cm"/>
      <inkml:brushProperty name="color" value="#808080"/>
      <inkml:brushProperty name="fitToCurve" value="1"/>
    </inkml:brush>
  </inkml:definitions>
  <inkml:trace contextRef="#ctx0" brushRef="#br0">98 26,'0'5,"-5"0,5 0,0 1,0-1,0 0,0 0,0 0,0 1,0-2,0 2,0-1,0 0,5 0,-5 0,0 1,0-1,0 0,0 5,0-4,0-1,0 0,0 0,0 0,0 1,0-2,0 2,-5-6,5 5,0 0,0 0,0 0,0 1,0-1,-5 0,5 0,0 0,0 1,0-1,-5-5,5 4,0 2,-5-6,5 5,0 0,-5 0,5 1,-5-6,5 5,0 0,-6-5,6 5,-5-5,5 5,-5-5,0 0,0 0,5 6,-6-6,1 0,0 0,0 0,-1 0,1 0,1 0,-2 0,1 0,10 0,1 0,-2-6,-4 1,5 5,1 0,-1 0,0-5,-5 0,5 5,-5-5,0-1,0 1,6 5,-1 0,-5-5,0 0,0-1,0 2,0-1,0-1,0 1,0 0,0 0,0 0,0-1,0 1,0 0,5 5,-5-5,5 5,-5-5,0-1,0 2,0-2,0 1,0 0,0 0,0 0,0-1,0 1,0 0,0 0,0 0,0-1,0 1,0 0,0 0,0 0,0-1,0 2,5-2,-5 1,6 5,-1 0,-5-5,5 5,-5-5,0 0,5-1,-5 1,0 0,5 5,0 0,-5-5,0 0,0-1,5 6,-5-5,5 5,1 0,-1 0,0 0,0 0,1 0,-1 0,0 0,0 0,0 0,1 0,-1 0,-1-5,2 5,-1 0,0 0,-5-5,5 5,0 0,-10 0,-5 0,5 0,-1 5,2-5,-7 5,11 6,-5-11,5 5,-5-5,5 5,0 0,-5-5,5 5,0 1,0-1,0 0,0 0,0 0,0 1,5-6,0 0,0 0,1 0,-6-6,5 6,-1 0,-4-5,0 0,0 0,0 10,0 0,0 0,-4-5,4 6,0-2,0 2,0-1,0 0,0 0,0 0,0 1,0-1,0 0,-5 0,5 0,0 1,0-1,-6-5,6 5,-5-5,5 5,0 0,-5-5,5 6,0-2,-5-4,5 6,0-1,0 0,0 0,0 0,0 1,0-1,0 0,0 0,0 0,0 1,0-1,0-1,0 2,-5-6,5 5,-6 0,1-5,5 5,-5-5,5 6,-5-1,5 0,-6-5,6 5,-5-5,5 5,-5-5,5 6,-5-6,0 0,0 0,0 0,0 0,-1 0,1 0,0 0,0 0</inkml:trace>
</inkml:ink>
</file>

<file path=ppt/ink/ink1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10-27T23:16:11.453"/>
    </inkml:context>
    <inkml:brush xml:id="br0">
      <inkml:brushProperty name="width" value="0.07938" units="cm"/>
      <inkml:brushProperty name="height" value="0.07938" units="cm"/>
      <inkml:brushProperty name="color" value="#808080"/>
      <inkml:brushProperty name="fitToCurve" value="1"/>
    </inkml:brush>
  </inkml:definitions>
  <inkml:trace contextRef="#ctx0" brushRef="#br0">108 28,'0'6,"-5"0,5-1,0 1,0 0,0-1,0 1,0 0,0 0,0-1,0 1,0 0,0-1,5 1,-5 0,0 0,0-1,0 1,0 5,0-5,0 0,0-1,0 1,0 0,0 0,0-1,0 1,-5-6,5 6,0-1,0 1,0 0,0 0,0-1,-7 0,7 2,0-2,0 1,0-1,-5-5,5 6,0 0,-6-6,6 5,0 1,-5 0,5 0,-6-6,6 5,0 1,-6-6,6 6,-5-6,5 5,-6-5,0 0,1 0,5 6,-6-6,0 0,0 0,1 0,-1 0,0 0,1 0,-1 0,1 0,10 0,1 0,-1-6,-5 1,6 5,0 0,-1 0,1-6,-6 0,6 6,-6-5,0-1,0 0,6 6,-1 0,-5-6,0 1,0-1,0 0,0 1,0-1,0 1,0-2,0 2,0 0,0-1,0 0,0 0,6 6,-6-5,6 5,-6-6,0 0,0 1,0-1,0 0,0 0,0 1,0-1,0 0,0 1,0-1,0 0,0 1,0-1,0 0,0 0,0 1,0-1,0 0,0 1,5-1,-5 0,6 6,0 0,-6-6,5 6,-5-5,0-1,6 0,-6 1,0-1,5 6,2 0,-7-6,0 1,0-1,5 6,-5-5,5 5,1 0,0 0,0 0,-1 0,1 0,0 0,-1 0,1 0,0 0,0 0,-1 0,0-7,1 7,0 0,0 0,-6-5,5 5,1 0,-12 0,-5 0,5 0,0 5,1-5,-6 7,11 4,-6-11,6 5,-6-5,6 6,0 0,-5-6,5 5,0 1,0 0,0-1,0 1,0 0,0 0,5-6,1 0,0 0,0 0,-6-6,5 6,0 0,-5-6,0 0,0 1,0 10,0 1,0 0,-5-6,5 6,0-1,0 1,0 0,0-1,0 1,0 0,0 0,0-1,0 1,-5 0,5-1,0 1,0 0,-6-6,6 5,-6-5,6 6,0 0,-6-6,6 6,0-1,-5-5,5 6,0 0,0-1,0 1,0 0,0 0,0-1,0 0,0 2,0-2,0 1,0-1,0 1,0 0,-6-6,6 5,-6 1,1-6,5 6,-6-6,6 6,-6-1,6 1,-6-6,6 6,-5-6,5 5,-5-5,5 6,-7-6,2 0,-1 0,1 0,-1 0,0 0,1 0,-1 0,0 0</inkml:trace>
</inkml:ink>
</file>

<file path=ppt/ink/ink1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10-27T23:16:11.435"/>
    </inkml:context>
    <inkml:brush xml:id="br0">
      <inkml:brushProperty name="width" value="0.07938" units="cm"/>
      <inkml:brushProperty name="height" value="0.07938" units="cm"/>
      <inkml:brushProperty name="color" value="#808080"/>
      <inkml:brushProperty name="fitToCurve" value="1"/>
    </inkml:brush>
  </inkml:definitions>
  <inkml:trace contextRef="#ctx0" brushRef="#br0">-6-36</inkml:trace>
  <inkml:trace contextRef="#ctx0" brushRef="#br0" timeOffset="1">-19-5</inkml:trace>
  <inkml:trace contextRef="#ctx0" brushRef="#br0" timeOffset="2">31-43</inkml:trace>
  <inkml:trace contextRef="#ctx0" brushRef="#br0" timeOffset="3">37-36,'0'0</inkml:trace>
  <inkml:trace contextRef="#ctx0" brushRef="#br0" timeOffset="4">50-80</inkml:trace>
  <inkml:trace contextRef="#ctx0" brushRef="#br0" timeOffset="5">75-49,'0'0</inkml:trace>
  <inkml:trace contextRef="#ctx0" brushRef="#br0" timeOffset="6">93-74</inkml:trace>
  <inkml:trace contextRef="#ctx0" brushRef="#br0" timeOffset="7">99-74</inkml:trace>
  <inkml:trace contextRef="#ctx0" brushRef="#br0" timeOffset="8">112-93</inkml:trace>
  <inkml:trace contextRef="#ctx0" brushRef="#br0" timeOffset="9">99-43</inkml:trace>
  <inkml:trace contextRef="#ctx0" brushRef="#br0" timeOffset="10">118-99</inkml:trace>
  <inkml:trace contextRef="#ctx0" brushRef="#br0" timeOffset="11">0-24</inkml:trace>
  <inkml:trace contextRef="#ctx0" brushRef="#br0" timeOffset="12">25-80</inkml:trace>
  <inkml:trace contextRef="#ctx0" brushRef="#br0" timeOffset="13">81-99</inkml:trace>
  <inkml:trace contextRef="#ctx0" brushRef="#br0" timeOffset="14">62-86</inkml:trace>
  <inkml:trace contextRef="#ctx0" brushRef="#br0" timeOffset="15">31-80</inkml:trace>
  <inkml:trace contextRef="#ctx0" brushRef="#br0" timeOffset="16">112-111</inkml:trace>
  <inkml:trace contextRef="#ctx0" brushRef="#br0" timeOffset="17">0-30,'0'0</inkml:trace>
</inkml:ink>
</file>

<file path=ppt/ink/ink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6.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7.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8.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9.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27-Oct-14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pollution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2973034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Connection</a:t>
            </a:r>
            <a:r>
              <a:rPr lang="es-US" dirty="0" smtClean="0"/>
              <a:t> and</a:t>
            </a:r>
            <a:r>
              <a:rPr lang="es-US" baseline="0" dirty="0" smtClean="0"/>
              <a:t> </a:t>
            </a:r>
            <a:r>
              <a:rPr lang="es-US" baseline="0" dirty="0" err="1" smtClean="0"/>
              <a:t>bennefits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Distraction</a:t>
            </a:r>
            <a:r>
              <a:rPr lang="es-US" dirty="0" smtClean="0"/>
              <a:t> and</a:t>
            </a:r>
            <a:r>
              <a:rPr lang="es-US" baseline="0" dirty="0" smtClean="0"/>
              <a:t> </a:t>
            </a:r>
            <a:r>
              <a:rPr lang="es-US" baseline="0" dirty="0" err="1" smtClean="0"/>
              <a:t>demand</a:t>
            </a:r>
            <a:r>
              <a:rPr lang="es-US" baseline="0" dirty="0" smtClean="0"/>
              <a:t> </a:t>
            </a:r>
            <a:r>
              <a:rPr lang="es-US" baseline="0" dirty="0" err="1" smtClean="0"/>
              <a:t>attention</a:t>
            </a:r>
            <a:endParaRPr lang="es-US" baseline="0" dirty="0" smtClean="0"/>
          </a:p>
          <a:p>
            <a:r>
              <a:rPr lang="es-US" baseline="0" dirty="0" err="1" smtClean="0"/>
              <a:t>Immersive</a:t>
            </a:r>
            <a:r>
              <a:rPr lang="es-US" baseline="0" dirty="0" smtClean="0"/>
              <a:t> </a:t>
            </a:r>
            <a:r>
              <a:rPr lang="es-US" baseline="0" dirty="0" err="1" smtClean="0"/>
              <a:t>experiences</a:t>
            </a:r>
            <a:r>
              <a:rPr lang="es-US" baseline="0" dirty="0" smtClean="0"/>
              <a:t> / interfaces / media</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16</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20</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21</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23</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34</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35</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36</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37</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Get</a:t>
            </a:r>
            <a:r>
              <a:rPr lang="es-US" dirty="0" smtClean="0"/>
              <a:t> </a:t>
            </a:r>
            <a:r>
              <a:rPr lang="es-US" dirty="0" err="1" smtClean="0"/>
              <a:t>away</a:t>
            </a:r>
            <a:r>
              <a:rPr lang="es-US" dirty="0" smtClean="0"/>
              <a:t> </a:t>
            </a:r>
            <a:r>
              <a:rPr lang="es-US" dirty="0" err="1" smtClean="0"/>
              <a:t>from</a:t>
            </a:r>
            <a:r>
              <a:rPr lang="es-US" dirty="0" smtClean="0"/>
              <a:t> </a:t>
            </a:r>
            <a:r>
              <a:rPr lang="es-US" dirty="0" err="1" smtClean="0"/>
              <a:t>teh</a:t>
            </a:r>
            <a:r>
              <a:rPr lang="es-US" dirty="0" smtClean="0"/>
              <a:t> universal </a:t>
            </a:r>
            <a:r>
              <a:rPr lang="es-US" dirty="0" err="1" smtClean="0"/>
              <a:t>value</a:t>
            </a:r>
            <a:r>
              <a:rPr lang="es-US" dirty="0" smtClean="0"/>
              <a:t> and </a:t>
            </a:r>
            <a:r>
              <a:rPr lang="es-US" dirty="0" err="1" smtClean="0"/>
              <a:t>bring</a:t>
            </a:r>
            <a:r>
              <a:rPr lang="es-US" dirty="0" smtClean="0"/>
              <a:t> </a:t>
            </a:r>
            <a:r>
              <a:rPr lang="es-US" dirty="0" err="1" smtClean="0"/>
              <a:t>the</a:t>
            </a:r>
            <a:r>
              <a:rPr lang="es-US" dirty="0" smtClean="0"/>
              <a:t> </a:t>
            </a:r>
            <a:r>
              <a:rPr lang="es-US" dirty="0" err="1" smtClean="0"/>
              <a:t>personalized</a:t>
            </a:r>
            <a:r>
              <a:rPr lang="es-US" baseline="0" dirty="0" smtClean="0"/>
              <a:t> </a:t>
            </a:r>
            <a:r>
              <a:rPr lang="es-US" baseline="0" dirty="0" err="1" smtClean="0"/>
              <a:t>feeling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38</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41</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45</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46</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47</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50</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53</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54</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55</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56</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57</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58</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61</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62</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63</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64</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65</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66</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67</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68</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s-US" baseline="0" dirty="0" err="1" smtClean="0"/>
              <a:t>Senses</a:t>
            </a:r>
            <a:r>
              <a:rPr lang="es-US" baseline="0" dirty="0" smtClean="0"/>
              <a:t> </a:t>
            </a:r>
            <a:r>
              <a:rPr lang="es-US" baseline="0" dirty="0" err="1" smtClean="0"/>
              <a:t>we</a:t>
            </a:r>
            <a:r>
              <a:rPr lang="es-US" baseline="0" dirty="0" smtClean="0"/>
              <a:t> </a:t>
            </a:r>
            <a:r>
              <a:rPr lang="es-US" baseline="0" dirty="0" err="1" smtClean="0"/>
              <a:t>don’t</a:t>
            </a:r>
            <a:r>
              <a:rPr lang="es-US" baseline="0" dirty="0" smtClean="0"/>
              <a:t> </a:t>
            </a:r>
            <a:r>
              <a:rPr lang="es-US" baseline="0" dirty="0" err="1" smtClean="0"/>
              <a:t>even</a:t>
            </a:r>
            <a:r>
              <a:rPr lang="es-US" baseline="0" dirty="0" smtClean="0"/>
              <a:t> </a:t>
            </a:r>
            <a:r>
              <a:rPr lang="es-US" baseline="0" dirty="0" err="1" smtClean="0"/>
              <a:t>posess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27-Oct-14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27-Oct-14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27-Oct-14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27-Oct-14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27-Oct-14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27-Oct-14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27-Oct-14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27-Oct-14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27-Oct-14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27-Oct-14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27-Oct-14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27-Oct-14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7.jpeg"/><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3.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35.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4.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11.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36.emf"/><Relationship Id="rId1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3.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3.pn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JPG"/><Relationship Id="rId7" Type="http://schemas.openxmlformats.org/officeDocument/2006/relationships/image" Target="../media/image73.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jpeg"/><Relationship Id="rId10" Type="http://schemas.openxmlformats.org/officeDocument/2006/relationships/image" Target="../media/image76.jpeg"/><Relationship Id="rId4" Type="http://schemas.openxmlformats.org/officeDocument/2006/relationships/image" Target="../media/image70.JPG"/><Relationship Id="rId9" Type="http://schemas.openxmlformats.org/officeDocument/2006/relationships/image" Target="../media/image75.JPG"/></Relationships>
</file>

<file path=ppt/slides/_rels/slide4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jpeg"/></Relationships>
</file>

<file path=ppt/slides/_rels/slide4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5.jpe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jpeg"/></Relationships>
</file>

<file path=ppt/slides/_rels/slide4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4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jpeg"/><Relationship Id="rId7" Type="http://schemas.openxmlformats.org/officeDocument/2006/relationships/image" Target="../media/image96.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5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jpeg"/></Relationships>
</file>

<file path=ppt/slides/_rels/slide5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5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5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5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8.jpeg"/><Relationship Id="rId7" Type="http://schemas.openxmlformats.org/officeDocument/2006/relationships/image" Target="../media/image20.emf"/><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customXml" Target="../ink/ink13.xml"/><Relationship Id="rId5" Type="http://schemas.microsoft.com/office/2007/relationships/hdphoto" Target="../media/hdphoto4.wdp"/><Relationship Id="rId4" Type="http://schemas.openxmlformats.org/officeDocument/2006/relationships/image" Target="../media/image111.png"/><Relationship Id="rId9" Type="http://schemas.openxmlformats.org/officeDocument/2006/relationships/image" Target="../media/image112.jpeg"/></Relationships>
</file>

<file path=ppt/slides/_rels/slide6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4.JP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4.JPG"/></Relationships>
</file>

<file path=ppt/slides/_rels/slide6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66.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118.jpe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customXml" Target="../ink/ink14.xml"/><Relationship Id="rId11" Type="http://schemas.openxmlformats.org/officeDocument/2006/relationships/image" Target="../media/image117.jpeg"/><Relationship Id="rId5" Type="http://schemas.microsoft.com/office/2007/relationships/hdphoto" Target="../media/hdphoto5.wdp"/><Relationship Id="rId10" Type="http://schemas.openxmlformats.org/officeDocument/2006/relationships/image" Target="../media/image116.jpeg"/><Relationship Id="rId4" Type="http://schemas.openxmlformats.org/officeDocument/2006/relationships/image" Target="../media/image115.png"/><Relationship Id="rId9" Type="http://schemas.openxmlformats.org/officeDocument/2006/relationships/image" Target="../media/image21.emf"/><Relationship Id="rId14" Type="http://schemas.openxmlformats.org/officeDocument/2006/relationships/image" Target="../media/image119.jpeg"/></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microsoft.com/office/2007/relationships/hdphoto" Target="../media/hdphoto6.wdp"/></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121.jpe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20.png"/><Relationship Id="rId4" Type="http://schemas.openxmlformats.org/officeDocument/2006/relationships/image" Target="../media/image1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8.jpeg"/><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1.xml"/><Relationship Id="rId5" Type="http://schemas.microsoft.com/office/2007/relationships/hdphoto" Target="../media/hdphoto1.wdp"/><Relationship Id="rId4" Type="http://schemas.openxmlformats.org/officeDocument/2006/relationships/image" Target="../media/image19.png"/><Relationship Id="rId9" Type="http://schemas.openxmlformats.org/officeDocument/2006/relationships/image" Target="../media/image21.emf"/></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21.jpeg"/><Relationship Id="rId5" Type="http://schemas.microsoft.com/office/2007/relationships/hdphoto" Target="../media/hdphoto1.wdp"/><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Thesis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831" t="22300" r="41713" b="45625"/>
          <a:stretch/>
        </p:blipFill>
        <p:spPr bwMode="auto">
          <a:xfrm>
            <a:off x="4647272" y="85858"/>
            <a:ext cx="4382428" cy="65863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descr="C:\Users\TitoAlfaro\Documents\GitHub\PhDThesis\Presentations\Proposal\ColoredSketches\city.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818" t="32590" r="31761" b="32564"/>
          <a:stretch/>
        </p:blipFill>
        <p:spPr bwMode="auto">
          <a:xfrm>
            <a:off x="78714" y="3451527"/>
            <a:ext cx="4378985" cy="322069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GitHub\PhDThesis\Presentations\Proposal\ColoredSketches\natur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84" t="22393" r="25059" b="36250"/>
          <a:stretch/>
        </p:blipFill>
        <p:spPr bwMode="auto">
          <a:xfrm>
            <a:off x="78714" y="85857"/>
            <a:ext cx="4378985" cy="32144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99936"/>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flipV="1">
            <a:off x="4229100" y="914400"/>
            <a:ext cx="1714500" cy="3429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823957" y="3771900"/>
            <a:ext cx="1548143" cy="2286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372100" y="1943100"/>
            <a:ext cx="685800" cy="1453419"/>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cxnSp>
        <p:nvCxnSpPr>
          <p:cNvPr id="32" name="Straight Arrow Connector 31"/>
          <p:cNvCxnSpPr/>
          <p:nvPr/>
        </p:nvCxnSpPr>
        <p:spPr>
          <a:xfrm>
            <a:off x="4457700" y="2514600"/>
            <a:ext cx="628650" cy="78572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p:nvPr/>
        </p:nvCxnSpPr>
        <p:spPr>
          <a:xfrm>
            <a:off x="2063962" y="1226672"/>
            <a:ext cx="1858408" cy="20161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128" idx="3"/>
          </p:cNvCxnSpPr>
          <p:nvPr/>
        </p:nvCxnSpPr>
        <p:spPr>
          <a:xfrm flipV="1">
            <a:off x="2113155" y="1848366"/>
            <a:ext cx="1987286" cy="1490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113155" y="2057401"/>
            <a:ext cx="2230245" cy="3116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029200" y="1143000"/>
            <a:ext cx="2057400" cy="228601"/>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009412" y="1742874"/>
            <a:ext cx="2077188" cy="157182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4726159" y="1998889"/>
            <a:ext cx="2360441" cy="3236307"/>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6304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32789" y="4742306"/>
                      <a:ext cx="138240" cy="19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4511" y="4931548"/>
                    <a:ext cx="102600" cy="856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a:stCxn id="18" idx="3"/>
          </p:cNvCxnSpPr>
          <p:nvPr/>
        </p:nvCxnSpPr>
        <p:spPr>
          <a:xfrm>
            <a:off x="2057399" y="1226419"/>
            <a:ext cx="800101" cy="904054"/>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3"/>
          </p:cNvCxnSpPr>
          <p:nvPr/>
        </p:nvCxnSpPr>
        <p:spPr>
          <a:xfrm flipV="1">
            <a:off x="2057400" y="2286000"/>
            <a:ext cx="3543300" cy="93027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3"/>
          </p:cNvCxnSpPr>
          <p:nvPr/>
        </p:nvCxnSpPr>
        <p:spPr>
          <a:xfrm flipV="1">
            <a:off x="2113155" y="4457700"/>
            <a:ext cx="972945" cy="7774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000750" y="1912219"/>
            <a:ext cx="1206500" cy="208438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429000" y="3259725"/>
            <a:ext cx="3657602" cy="615948"/>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5829301" y="4114800"/>
            <a:ext cx="1257299" cy="11203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5343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069" t="22480" r="40274" b="36604"/>
          <a:stretch/>
        </p:blipFill>
        <p:spPr bwMode="auto">
          <a:xfrm>
            <a:off x="3543301" y="114299"/>
            <a:ext cx="5372100" cy="66200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pic>
        <p:nvPicPr>
          <p:cNvPr id="16" name="Picture 2" descr="C:\Users\TitoAlfaro\Documents\GitHub\PhDThesis\Presentations\Proposal\ColoredSketches\CheckingPhon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2706" b="76549" l="42879" r="56576">
                        <a14:foregroundMark x1="50424" y1="71020" x2="50424" y2="71020"/>
                        <a14:foregroundMark x1="50333" y1="71686" x2="50697" y2="74980"/>
                        <a14:foregroundMark x1="47030" y1="41020" x2="47030" y2="41020"/>
                      </a14:backgroundRemoval>
                    </a14:imgEffect>
                  </a14:imgLayer>
                </a14:imgProps>
              </a:ext>
              <a:ext uri="{28A0092B-C50C-407E-A947-70E740481C1C}">
                <a14:useLocalDpi xmlns:a14="http://schemas.microsoft.com/office/drawing/2010/main" val="0"/>
              </a:ext>
            </a:extLst>
          </a:blip>
          <a:srcRect l="41680" t="22117" r="41677" b="22136"/>
          <a:stretch/>
        </p:blipFill>
        <p:spPr bwMode="auto">
          <a:xfrm flipH="1">
            <a:off x="5143500" y="2385760"/>
            <a:ext cx="1526556" cy="40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42900" y="17145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Thermal interfaces</a:t>
            </a:r>
            <a:endParaRPr lang="en-US" sz="1400" dirty="0">
              <a:latin typeface="Anime Ace 2.0 BB" pitchFamily="50" charset="0"/>
            </a:endParaRPr>
          </a:p>
        </p:txBody>
      </p:sp>
      <p:sp>
        <p:nvSpPr>
          <p:cNvPr id="8" name="TextBox 7"/>
          <p:cNvSpPr txBox="1"/>
          <p:nvPr/>
        </p:nvSpPr>
        <p:spPr>
          <a:xfrm>
            <a:off x="342900" y="242887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Vibration interfaces</a:t>
            </a:r>
            <a:endParaRPr lang="en-US" sz="1400" dirty="0">
              <a:latin typeface="Anime Ace 2.0 BB" pitchFamily="50" charset="0"/>
            </a:endParaRPr>
          </a:p>
        </p:txBody>
      </p:sp>
      <p:sp>
        <p:nvSpPr>
          <p:cNvPr id="9" name="TextBox 8"/>
          <p:cNvSpPr txBox="1"/>
          <p:nvPr/>
        </p:nvSpPr>
        <p:spPr>
          <a:xfrm>
            <a:off x="342900" y="314325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Mobile device interfaces</a:t>
            </a:r>
            <a:endParaRPr lang="en-US" sz="1400" dirty="0">
              <a:latin typeface="Anime Ace 2.0 BB" pitchFamily="50" charset="0"/>
            </a:endParaRPr>
          </a:p>
        </p:txBody>
      </p:sp>
      <p:sp>
        <p:nvSpPr>
          <p:cNvPr id="10" name="TextBox 9"/>
          <p:cNvSpPr txBox="1"/>
          <p:nvPr/>
        </p:nvSpPr>
        <p:spPr>
          <a:xfrm>
            <a:off x="342900" y="385762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Sensory substitution</a:t>
            </a:r>
            <a:endParaRPr lang="en-US" sz="1400" dirty="0">
              <a:latin typeface="Anime Ace 2.0 BB" pitchFamily="50" charset="0"/>
            </a:endParaRPr>
          </a:p>
        </p:txBody>
      </p:sp>
      <p:sp>
        <p:nvSpPr>
          <p:cNvPr id="11" name="TextBox 10"/>
          <p:cNvSpPr txBox="1"/>
          <p:nvPr/>
        </p:nvSpPr>
        <p:spPr>
          <a:xfrm>
            <a:off x="342899" y="45720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New sensory experiences</a:t>
            </a:r>
            <a:endParaRPr lang="en-US" sz="14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2493100434"/>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0" y="354330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5" t="18805" r="35701" b="32798"/>
          <a:stretch/>
        </p:blipFill>
        <p:spPr bwMode="auto">
          <a:xfrm>
            <a:off x="5143499" y="114301"/>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049" t="24400" r="43856" b="33915"/>
          <a:stretch/>
        </p:blipFill>
        <p:spPr bwMode="auto">
          <a:xfrm>
            <a:off x="5143499"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472" t="11274" r="43650" b="46043"/>
          <a:stretch/>
        </p:blipFill>
        <p:spPr bwMode="auto">
          <a:xfrm>
            <a:off x="2247900" y="114300"/>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176" t="26921" r="42629" b="27156"/>
          <a:stretch/>
        </p:blipFill>
        <p:spPr bwMode="auto">
          <a:xfrm>
            <a:off x="145830"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734756"/>
            <a:ext cx="1011516"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having super-human Speed…</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mc:Choice xmlns:p14="http://schemas.microsoft.com/office/powerpoint/2010/main" Requires="p14">
      <p:transition spd="slow" p14:dur="2000" advTm="44121"/>
    </mc:Choice>
    <mc:Fallback>
      <p:transition spd="slow" advTm="4412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399229"/>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Artificial sensory experiences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Users\TitoAlfaro\Documents\GitHub\PhDThesis\Presentations\Proposal\ColoredSketches\tickear.jpg"/>
          <p:cNvPicPr>
            <a:picLocks noChangeAspect="1" noChangeArrowheads="1"/>
          </p:cNvPicPr>
          <p:nvPr/>
        </p:nvPicPr>
        <p:blipFill rotWithShape="1">
          <a:blip r:embed="rId3">
            <a:extLst>
              <a:ext uri="{28A0092B-C50C-407E-A947-70E740481C1C}">
                <a14:useLocalDpi xmlns:a14="http://schemas.microsoft.com/office/drawing/2010/main" val="0"/>
              </a:ext>
            </a:extLst>
          </a:blip>
          <a:srcRect l="28423" t="32654" r="28309" b="38154"/>
          <a:stretch/>
        </p:blipFill>
        <p:spPr bwMode="auto">
          <a:xfrm>
            <a:off x="197262" y="3454055"/>
            <a:ext cx="6203537" cy="31753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9" name="Picture 3" descr="C:\Users\TitoAlfaro\Documents\GitHub\PhDThesis\Presentations\Proposal\ColoredSketches\TickGras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44" t="32562" r="38490" b="36515"/>
          <a:stretch/>
        </p:blipFill>
        <p:spPr bwMode="auto">
          <a:xfrm>
            <a:off x="180093"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8" name="Picture 2" descr="C:\Users\TitoAlfaro\Documents\GitHub\PhDThesis\Presentations\Proposal\ColoredSketches\tickDo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346" t="32618" r="33158" b="32599"/>
          <a:stretch/>
        </p:blipFill>
        <p:spPr bwMode="auto">
          <a:xfrm>
            <a:off x="4686300"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3973010" y="420324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TitoAlfaro\Documents\GitHub\PhDThesis\Presentations\Proposal\ColoredSketches\KidFac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53075" b="72060" l="41582" r="53404">
                        <a14:foregroundMark x1="46090" y1="64597" x2="46090" y2="64597"/>
                        <a14:foregroundMark x1="48712" y1="64239" x2="48712" y2="64239"/>
                        <a14:foregroundMark x1="51196" y1="53134" x2="51196" y2="53134"/>
                        <a14:foregroundMark x1="53404" y1="56239" x2="53404" y2="56239"/>
                      </a14:backgroundRemoval>
                    </a14:imgEffect>
                  </a14:imgLayer>
                </a14:imgProps>
              </a:ext>
              <a:ext uri="{28A0092B-C50C-407E-A947-70E740481C1C}">
                <a14:useLocalDpi xmlns:a14="http://schemas.microsoft.com/office/drawing/2010/main" val="0"/>
              </a:ext>
            </a:extLst>
          </a:blip>
          <a:srcRect l="40280" t="52405" r="45298" b="26911"/>
          <a:stretch/>
        </p:blipFill>
        <p:spPr bwMode="auto">
          <a:xfrm>
            <a:off x="2337792" y="2057400"/>
            <a:ext cx="4164170" cy="4615082"/>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1091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TitoAlfaro\Documents\GitHub\PhDThesis\Presentations\Proposal\ColoredSketches\bencher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95" t="18885" r="17441" b="45632"/>
          <a:stretch/>
        </p:blipFill>
        <p:spPr bwMode="auto">
          <a:xfrm>
            <a:off x="1485899" y="3543300"/>
            <a:ext cx="64733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60790" t="21392" r="21946" b="52544"/>
          <a:stretch/>
        </p:blipFill>
        <p:spPr bwMode="auto">
          <a:xfrm>
            <a:off x="62864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314"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32001" t="22827" r="50000" b="50000"/>
          <a:stretch/>
        </p:blipFill>
        <p:spPr bwMode="auto">
          <a:xfrm>
            <a:off x="1142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92" y="3771900"/>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pic>
        <p:nvPicPr>
          <p:cNvPr id="16"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45961" t="16504" r="36775" b="57432"/>
          <a:stretch/>
        </p:blipFill>
        <p:spPr bwMode="auto">
          <a:xfrm>
            <a:off x="32003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TitoAlfaro\Documents\GitHub\PhDThesis\Presentations\Proposal\ColoredSketches\tree.jpg"/>
          <p:cNvPicPr>
            <a:picLocks noChangeAspect="1" noChangeArrowheads="1"/>
          </p:cNvPicPr>
          <p:nvPr/>
        </p:nvPicPr>
        <p:blipFill rotWithShape="1">
          <a:blip r:embed="rId2">
            <a:extLst>
              <a:ext uri="{28A0092B-C50C-407E-A947-70E740481C1C}">
                <a14:useLocalDpi xmlns:a14="http://schemas.microsoft.com/office/drawing/2010/main" val="0"/>
              </a:ext>
            </a:extLst>
          </a:blip>
          <a:srcRect l="30077" t="23046" r="25335" b="30422"/>
          <a:stretch/>
        </p:blipFill>
        <p:spPr bwMode="auto">
          <a:xfrm>
            <a:off x="1961910" y="935300"/>
            <a:ext cx="7048982" cy="56940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descr="C:\Users\TitoAlfaro\Documents\GitHub\PhDThesis\Presentations\Proposal\ColoredSketches\se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497" t="27033" r="39879" b="27134"/>
          <a:stretch/>
        </p:blipFill>
        <p:spPr bwMode="auto">
          <a:xfrm>
            <a:off x="114300" y="3123564"/>
            <a:ext cx="1714500" cy="3505835"/>
          </a:xfrm>
          <a:prstGeom prst="rect">
            <a:avLst/>
          </a:prstGeom>
          <a:solidFill>
            <a:schemeClr val="accent5">
              <a:lumMod val="20000"/>
              <a:lumOff val="80000"/>
              <a:alpha val="0"/>
            </a:schemeClr>
          </a:solidFill>
          <a:ln w="28575">
            <a:solidFill>
              <a:schemeClr val="tx1"/>
            </a:solidFill>
          </a:ln>
        </p:spPr>
      </p:pic>
      <p:sp>
        <p:nvSpPr>
          <p:cNvPr id="10" name="Rectangle 9"/>
          <p:cNvSpPr/>
          <p:nvPr/>
        </p:nvSpPr>
        <p:spPr>
          <a:xfrm>
            <a:off x="114300" y="914400"/>
            <a:ext cx="17145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Design thinking</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This is only the beginning</a:t>
            </a:r>
            <a:endParaRPr lang="en-US" sz="2000" dirty="0">
              <a:latin typeface="Anime Ace 2.0 BB" pitchFamily="50" charset="0"/>
            </a:endParaRPr>
          </a:p>
        </p:txBody>
      </p:sp>
      <p:sp>
        <p:nvSpPr>
          <p:cNvPr id="14" name="TextBox 13"/>
          <p:cNvSpPr txBox="1"/>
          <p:nvPr/>
        </p:nvSpPr>
        <p:spPr>
          <a:xfrm>
            <a:off x="174458" y="3298195"/>
            <a:ext cx="1082842"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From Sapling…</a:t>
            </a:r>
          </a:p>
        </p:txBody>
      </p:sp>
      <p:sp>
        <p:nvSpPr>
          <p:cNvPr id="18" name="TextBox 17"/>
          <p:cNvSpPr txBox="1"/>
          <p:nvPr/>
        </p:nvSpPr>
        <p:spPr>
          <a:xfrm>
            <a:off x="2057400" y="1042863"/>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to tree</a:t>
            </a:r>
          </a:p>
        </p:txBody>
      </p:sp>
      <p:sp>
        <p:nvSpPr>
          <p:cNvPr id="9" name="TextBox 8"/>
          <p:cNvSpPr txBox="1"/>
          <p:nvPr/>
        </p:nvSpPr>
        <p:spPr>
          <a:xfrm>
            <a:off x="3771900" y="4625382"/>
            <a:ext cx="43434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What are the design principles and rules that we need to establish to create a new field of…</a:t>
            </a:r>
            <a:endParaRPr lang="en-US" sz="1100" dirty="0" smtClean="0">
              <a:latin typeface="Anime Ace 2.0 BB" pitchFamily="50" charset="0"/>
            </a:endParaRPr>
          </a:p>
        </p:txBody>
      </p:sp>
      <p:sp>
        <p:nvSpPr>
          <p:cNvPr id="12" name="TextBox 11"/>
          <p:cNvSpPr txBox="1"/>
          <p:nvPr/>
        </p:nvSpPr>
        <p:spPr>
          <a:xfrm>
            <a:off x="3657600" y="5486400"/>
            <a:ext cx="4572000" cy="338554"/>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 artificial sensory interfaces</a:t>
            </a:r>
            <a:endParaRPr lang="en-US" sz="1600" dirty="0" smtClean="0">
              <a:latin typeface="Anime Ace 2.0 BB" pitchFamily="50" charset="0"/>
            </a:endParaRPr>
          </a:p>
        </p:txBody>
      </p:sp>
    </p:spTree>
    <p:extLst>
      <p:ext uri="{BB962C8B-B14F-4D97-AF65-F5344CB8AC3E}">
        <p14:creationId xmlns:p14="http://schemas.microsoft.com/office/powerpoint/2010/main" val="1204227834"/>
      </p:ext>
    </p:extLst>
  </p:cSld>
  <p:clrMapOvr>
    <a:masterClrMapping/>
  </p:clrMapOvr>
  <mc:AlternateContent xmlns:mc="http://schemas.openxmlformats.org/markup-compatibility/2006" xmlns:p14="http://schemas.microsoft.com/office/powerpoint/2010/main">
    <mc:Choice Requires="p14">
      <p:transition spd="slow" p14:dur="2000" advTm="28358"/>
    </mc:Choice>
    <mc:Fallback xmlns="">
      <p:transition spd="slow" advTm="28358"/>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TitoAlfaro\Documents\GitHub\PhDThesis\Presentations\Proposal\ColoredSketches\Sigh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 Proximity sensing:</a:t>
            </a:r>
            <a:endParaRPr lang="en-US" sz="1100" dirty="0">
              <a:latin typeface="Anime Ace 2.0 BB" pitchFamily="50" charset="0"/>
            </a:endParaRPr>
          </a:p>
          <a:p>
            <a:r>
              <a:rPr lang="en-US" sz="1100" dirty="0" smtClean="0">
                <a:latin typeface="Anime Ace 2.0 BB" pitchFamily="50" charset="0"/>
              </a:rPr>
              <a:t>Artificial experience with High redundancy</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Studies</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i Temperature sensing:</a:t>
            </a:r>
            <a:endParaRPr lang="en-US" sz="1100" dirty="0">
              <a:latin typeface="Anime Ace 2.0 BB" pitchFamily="50" charset="0"/>
            </a:endParaRPr>
          </a:p>
          <a:p>
            <a:r>
              <a:rPr lang="en-US" sz="1100" dirty="0" smtClean="0">
                <a:latin typeface="Anime Ace 2.0 BB" pitchFamily="50" charset="0"/>
              </a:rPr>
              <a:t>Artificial sensory experience with no redundancy</a:t>
            </a:r>
            <a:endParaRPr lang="en-US" sz="1100" dirty="0">
              <a:latin typeface="Anime Ace 2.0 BB" pitchFamily="50" charset="0"/>
            </a:endParaRP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ii Mobile sensors:</a:t>
            </a:r>
            <a:endParaRPr lang="en-US" sz="1100" dirty="0">
              <a:latin typeface="Anime Ace 2.0 BB" pitchFamily="50" charset="0"/>
            </a:endParaRPr>
          </a:p>
          <a:p>
            <a:r>
              <a:rPr lang="en-US" sz="1100" dirty="0" smtClean="0">
                <a:latin typeface="Anime Ace 2.0 BB" pitchFamily="50" charset="0"/>
              </a:rPr>
              <a:t>Artificial sensory experience </a:t>
            </a:r>
            <a:r>
              <a:rPr lang="en-US" sz="1100" dirty="0">
                <a:latin typeface="Anime Ace 2.0 BB" pitchFamily="50" charset="0"/>
              </a:rPr>
              <a:t>with unknown context</a:t>
            </a: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3605" t="10991" r="13134" b="27957"/>
          <a:stretch/>
        </p:blipFill>
        <p:spPr>
          <a:xfrm>
            <a:off x="4553939" y="5393666"/>
            <a:ext cx="2438400" cy="1371600"/>
          </a:xfrm>
          <a:prstGeom prst="rect">
            <a:avLst/>
          </a:prstGeom>
          <a:ln w="28575">
            <a:solidFill>
              <a:schemeClr val="tx1"/>
            </a:solidFill>
          </a:ln>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20219" r="21342" b="14860"/>
          <a:stretch/>
        </p:blipFill>
        <p:spPr>
          <a:xfrm>
            <a:off x="7122460" y="4930798"/>
            <a:ext cx="1903007" cy="1834467"/>
          </a:xfrm>
          <a:prstGeom prst="rect">
            <a:avLst/>
          </a:prstGeom>
          <a:ln w="28575">
            <a:solidFill>
              <a:schemeClr val="tx1"/>
            </a:solidFill>
          </a:ln>
        </p:spPr>
      </p:pic>
      <p:pic>
        <p:nvPicPr>
          <p:cNvPr id="26" name="Picture 25"/>
          <p:cNvPicPr>
            <a:picLocks noChangeAspect="1"/>
          </p:cNvPicPr>
          <p:nvPr/>
        </p:nvPicPr>
        <p:blipFill rotWithShape="1">
          <a:blip r:embed="rId5" cstate="print">
            <a:extLst>
              <a:ext uri="{28A0092B-C50C-407E-A947-70E740481C1C}">
                <a14:useLocalDpi xmlns:a14="http://schemas.microsoft.com/office/drawing/2010/main" val="0"/>
              </a:ext>
            </a:extLst>
          </a:blip>
          <a:srcRect l="24763" r="5253" b="22336"/>
          <a:stretch/>
        </p:blipFill>
        <p:spPr>
          <a:xfrm>
            <a:off x="7122460" y="3431432"/>
            <a:ext cx="1903008" cy="1369168"/>
          </a:xfrm>
          <a:prstGeom prst="rect">
            <a:avLst/>
          </a:prstGeom>
          <a:ln w="28575">
            <a:solidFill>
              <a:schemeClr val="tx1"/>
            </a:solid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939" y="3429000"/>
            <a:ext cx="2438400" cy="1828800"/>
          </a:xfrm>
          <a:prstGeom prst="rect">
            <a:avLst/>
          </a:prstGeom>
          <a:ln w="28575">
            <a:solidFill>
              <a:schemeClr val="tx1"/>
            </a:solidFill>
          </a:ln>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r="2775" b="15437"/>
          <a:stretch/>
        </p:blipFill>
        <p:spPr>
          <a:xfrm>
            <a:off x="2753932" y="4411333"/>
            <a:ext cx="1636913" cy="2353933"/>
          </a:xfrm>
          <a:prstGeom prst="rect">
            <a:avLst/>
          </a:prstGeom>
          <a:ln w="28575">
            <a:solidFill>
              <a:schemeClr val="tx1"/>
            </a:solidFill>
          </a:ln>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576" y="3429000"/>
            <a:ext cx="2502200" cy="3336266"/>
          </a:xfrm>
          <a:prstGeom prst="rect">
            <a:avLst/>
          </a:prstGeom>
          <a:ln w="28575">
            <a:solidFill>
              <a:schemeClr val="tx1"/>
            </a:solidFill>
          </a:ln>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13740" r="21975"/>
          <a:stretch/>
        </p:blipFill>
        <p:spPr>
          <a:xfrm>
            <a:off x="6282266" y="118533"/>
            <a:ext cx="2743201" cy="3200400"/>
          </a:xfrm>
          <a:prstGeom prst="rect">
            <a:avLst/>
          </a:prstGeom>
          <a:ln w="28575">
            <a:solidFill>
              <a:schemeClr val="tx1"/>
            </a:solidFill>
          </a:ln>
        </p:spPr>
      </p:pic>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16415" t="3092" r="17120" b="8229"/>
          <a:stretch/>
        </p:blipFill>
        <p:spPr>
          <a:xfrm>
            <a:off x="2971800" y="114300"/>
            <a:ext cx="3198283" cy="3200400"/>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519327" y="3565141"/>
            <a:ext cx="29049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is asked to identify the number and shapes of the objects on the table</a:t>
            </a:r>
            <a:endParaRPr lang="en-US" sz="1100" dirty="0">
              <a:latin typeface="Anime Ace 2.0 BB" pitchFamily="50" charset="0"/>
            </a:endParaRPr>
          </a:p>
        </p:txBody>
      </p:sp>
      <p:sp>
        <p:nvSpPr>
          <p:cNvPr id="14" name="TextBox 13"/>
          <p:cNvSpPr txBox="1"/>
          <p:nvPr/>
        </p:nvSpPr>
        <p:spPr>
          <a:xfrm>
            <a:off x="3053751" y="2628900"/>
            <a:ext cx="174684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proximity sensor and a vibrator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a:t>
            </a:r>
          </a:p>
          <a:p>
            <a:pPr algn="ctr"/>
            <a:r>
              <a:rPr lang="en-US" sz="2000" dirty="0" smtClean="0">
                <a:latin typeface="Anime Ace 2.0 BB" pitchFamily="50" charset="0"/>
              </a:rPr>
              <a:t>proximity</a:t>
            </a:r>
            <a:endParaRPr lang="en-US" sz="2000" dirty="0">
              <a:latin typeface="Anime Ace 2.0 BB" pitchFamily="50" charset="0"/>
            </a:endParaRPr>
          </a:p>
        </p:txBody>
      </p:sp>
      <p:sp>
        <p:nvSpPr>
          <p:cNvPr id="3" name="Oval Callout 2"/>
          <p:cNvSpPr/>
          <p:nvPr/>
        </p:nvSpPr>
        <p:spPr>
          <a:xfrm flipH="1">
            <a:off x="5829300" y="2740920"/>
            <a:ext cx="1485900" cy="376123"/>
          </a:xfrm>
          <a:prstGeom prst="wedgeEllipseCallout">
            <a:avLst>
              <a:gd name="adj1" fmla="val -72885"/>
              <a:gd name="adj2" fmla="val -3376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vibrator</a:t>
            </a:r>
            <a:endParaRPr lang="en-US" sz="1100" dirty="0">
              <a:solidFill>
                <a:schemeClr val="tx1"/>
              </a:solidFill>
              <a:latin typeface="Anime Ace 2.0 BB" pitchFamily="50" charset="0"/>
            </a:endParaRPr>
          </a:p>
        </p:txBody>
      </p:sp>
      <p:sp>
        <p:nvSpPr>
          <p:cNvPr id="12" name="TextBox 11"/>
          <p:cNvSpPr txBox="1"/>
          <p:nvPr/>
        </p:nvSpPr>
        <p:spPr>
          <a:xfrm>
            <a:off x="4690534" y="4930799"/>
            <a:ext cx="2967566"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was done 3 times. With Bars, flat shapes and volumes.</a:t>
            </a:r>
            <a:endParaRPr lang="en-US" sz="1100" dirty="0">
              <a:latin typeface="Anime Ace 2.0 BB" pitchFamily="50" charset="0"/>
            </a:endParaRPr>
          </a:p>
        </p:txBody>
      </p:sp>
      <p:sp>
        <p:nvSpPr>
          <p:cNvPr id="23" name="Oval Callout 22"/>
          <p:cNvSpPr/>
          <p:nvPr/>
        </p:nvSpPr>
        <p:spPr>
          <a:xfrm flipH="1">
            <a:off x="7658100" y="1828800"/>
            <a:ext cx="1485900" cy="376123"/>
          </a:xfrm>
          <a:prstGeom prst="wedgeEllipseCallout">
            <a:avLst>
              <a:gd name="adj1" fmla="val 27550"/>
              <a:gd name="adj2" fmla="val -19770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sensor</a:t>
            </a:r>
            <a:endParaRPr lang="en-US" sz="1100" dirty="0">
              <a:solidFill>
                <a:schemeClr val="tx1"/>
              </a:solidFill>
              <a:latin typeface="Anime Ace 2.0 BB" pitchFamily="50" charset="0"/>
            </a:endParaRPr>
          </a:p>
        </p:txBody>
      </p:sp>
      <p:sp>
        <p:nvSpPr>
          <p:cNvPr id="19" name="Oval Callout 18"/>
          <p:cNvSpPr/>
          <p:nvPr/>
        </p:nvSpPr>
        <p:spPr>
          <a:xfrm flipH="1">
            <a:off x="7429500" y="228600"/>
            <a:ext cx="1485900" cy="457200"/>
          </a:xfrm>
          <a:prstGeom prst="wedgeEllipseCallout">
            <a:avLst>
              <a:gd name="adj1" fmla="val 59480"/>
              <a:gd name="adj2" fmla="val 10899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Power and </a:t>
            </a:r>
            <a:r>
              <a:rPr lang="en-US" sz="1100" dirty="0" err="1" smtClean="0">
                <a:solidFill>
                  <a:schemeClr val="tx1"/>
                </a:solidFill>
                <a:latin typeface="Anime Ace 2.0 BB" pitchFamily="50" charset="0"/>
              </a:rPr>
              <a:t>ioio</a:t>
            </a:r>
            <a:endParaRPr lang="en-US" sz="1100" dirty="0">
              <a:solidFill>
                <a:schemeClr val="tx1"/>
              </a:solidFill>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371" r="6250"/>
          <a:stretch/>
        </p:blipFill>
        <p:spPr>
          <a:xfrm>
            <a:off x="5486400" y="172235"/>
            <a:ext cx="3515264" cy="3200400"/>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4252" r="12770"/>
          <a:stretch/>
        </p:blipFill>
        <p:spPr>
          <a:xfrm>
            <a:off x="2143664" y="172235"/>
            <a:ext cx="3114136" cy="3200400"/>
          </a:xfrm>
          <a:prstGeom prst="rect">
            <a:avLst/>
          </a:prstGeom>
          <a:ln w="28575">
            <a:solidFill>
              <a:schemeClr val="tx1"/>
            </a:solidFill>
          </a:ln>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9716" r="28033"/>
          <a:stretch/>
        </p:blipFill>
        <p:spPr>
          <a:xfrm>
            <a:off x="112143" y="172235"/>
            <a:ext cx="1802921" cy="3200400"/>
          </a:xfrm>
          <a:prstGeom prst="rect">
            <a:avLst/>
          </a:prstGeom>
          <a:ln w="28575">
            <a:solidFill>
              <a:schemeClr val="tx1"/>
            </a:solidFill>
          </a:ln>
        </p:spPr>
      </p:pic>
      <p:sp>
        <p:nvSpPr>
          <p:cNvPr id="7" name="TextBox 6"/>
          <p:cNvSpPr txBox="1"/>
          <p:nvPr/>
        </p:nvSpPr>
        <p:spPr>
          <a:xfrm>
            <a:off x="1485900" y="34290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one</a:t>
            </a:r>
            <a:endParaRPr lang="en-US" sz="2000" dirty="0">
              <a:latin typeface="Anime Ace 2.0 BB" pitchFamily="50" charset="0"/>
            </a:endParaRPr>
          </a:p>
        </p:txBody>
      </p:sp>
      <p:sp>
        <p:nvSpPr>
          <p:cNvPr id="9" name="TextBox 8"/>
          <p:cNvSpPr txBox="1"/>
          <p:nvPr/>
        </p:nvSpPr>
        <p:spPr>
          <a:xfrm>
            <a:off x="1714500" y="2857500"/>
            <a:ext cx="5715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to identify the number of bars on the table from 0 to 3</a:t>
            </a:r>
            <a:endParaRPr lang="en-US" sz="1100" dirty="0">
              <a:latin typeface="Anime Ace 2.0 BB" pitchFamily="50"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3"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2020" r="19297"/>
          <a:stretch/>
        </p:blipFill>
        <p:spPr>
          <a:xfrm>
            <a:off x="6098875" y="149357"/>
            <a:ext cx="2926080" cy="3195217"/>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8059" r="18463"/>
          <a:stretch/>
        </p:blipFill>
        <p:spPr>
          <a:xfrm>
            <a:off x="3213339" y="146765"/>
            <a:ext cx="2708695" cy="3200400"/>
          </a:xfrm>
          <a:prstGeom prst="rect">
            <a:avLst/>
          </a:prstGeom>
          <a:ln w="28575">
            <a:solidFill>
              <a:schemeClr val="tx1"/>
            </a:solidFill>
          </a:ln>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7843" r="13662"/>
          <a:stretch/>
        </p:blipFill>
        <p:spPr>
          <a:xfrm>
            <a:off x="113697" y="146765"/>
            <a:ext cx="2922801"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two</a:t>
            </a:r>
            <a:endParaRPr lang="en-US" sz="2000" dirty="0">
              <a:latin typeface="Anime Ace 2.0 BB" pitchFamily="50" charset="0"/>
            </a:endParaRPr>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050" y="3543300"/>
            <a:ext cx="4551720"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78998" y="2833777"/>
            <a:ext cx="82490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circle</a:t>
            </a:r>
            <a:endParaRPr lang="en-US" sz="1100" dirty="0">
              <a:latin typeface="Anime Ace 2.0 BB" pitchFamily="50" charset="0"/>
            </a:endParaRPr>
          </a:p>
        </p:txBody>
      </p:sp>
      <p:sp>
        <p:nvSpPr>
          <p:cNvPr id="10" name="TextBox 9"/>
          <p:cNvSpPr txBox="1"/>
          <p:nvPr/>
        </p:nvSpPr>
        <p:spPr>
          <a:xfrm>
            <a:off x="34290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rectangle</a:t>
            </a:r>
            <a:endParaRPr lang="en-US" sz="1100" dirty="0">
              <a:latin typeface="Anime Ace 2.0 BB" pitchFamily="50" charset="0"/>
            </a:endParaRPr>
          </a:p>
        </p:txBody>
      </p:sp>
      <p:sp>
        <p:nvSpPr>
          <p:cNvPr id="11" name="TextBox 10"/>
          <p:cNvSpPr txBox="1"/>
          <p:nvPr/>
        </p:nvSpPr>
        <p:spPr>
          <a:xfrm>
            <a:off x="62865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triangle</a:t>
            </a:r>
            <a:endParaRPr lang="en-US" sz="1100" dirty="0">
              <a:latin typeface="Anime Ace 2.0 BB" pitchFamily="50" charset="0"/>
            </a:endParaRPr>
          </a:p>
        </p:txBody>
      </p:sp>
    </p:spTree>
    <p:extLst>
      <p:ext uri="{BB962C8B-B14F-4D97-AF65-F5344CB8AC3E}">
        <p14:creationId xmlns:p14="http://schemas.microsoft.com/office/powerpoint/2010/main" val="2313204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695" t="202" r="18733" b="-202"/>
          <a:stretch/>
        </p:blipFill>
        <p:spPr>
          <a:xfrm>
            <a:off x="6236898" y="99204"/>
            <a:ext cx="2755421" cy="3200400"/>
          </a:xfrm>
          <a:prstGeom prst="rect">
            <a:avLst/>
          </a:prstGeom>
          <a:ln w="28575">
            <a:solidFill>
              <a:schemeClr val="tx1"/>
            </a:solidFill>
          </a:ln>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50" r="14412"/>
          <a:stretch/>
        </p:blipFill>
        <p:spPr>
          <a:xfrm>
            <a:off x="3096883" y="99204"/>
            <a:ext cx="2950234" cy="3200400"/>
          </a:xfrm>
          <a:prstGeom prst="rect">
            <a:avLst/>
          </a:prstGeom>
          <a:ln w="28575">
            <a:solidFill>
              <a:schemeClr val="tx1"/>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604" r="16695"/>
          <a:stretch/>
        </p:blipFill>
        <p:spPr>
          <a:xfrm>
            <a:off x="103518" y="99204"/>
            <a:ext cx="2803584"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three</a:t>
            </a:r>
            <a:endParaRPr lang="en-US" sz="2000" dirty="0">
              <a:latin typeface="Anime Ace 2.0 BB" pitchFamily="50" charset="0"/>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70"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78998" y="2833777"/>
            <a:ext cx="96400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sphere</a:t>
            </a:r>
            <a:endParaRPr lang="en-US" sz="1100" dirty="0">
              <a:latin typeface="Anime Ace 2.0 BB" pitchFamily="50" charset="0"/>
            </a:endParaRPr>
          </a:p>
        </p:txBody>
      </p:sp>
      <p:sp>
        <p:nvSpPr>
          <p:cNvPr id="12" name="TextBox 11"/>
          <p:cNvSpPr txBox="1"/>
          <p:nvPr/>
        </p:nvSpPr>
        <p:spPr>
          <a:xfrm>
            <a:off x="34290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cube</a:t>
            </a:r>
            <a:endParaRPr lang="en-US" sz="1100" dirty="0">
              <a:latin typeface="Anime Ace 2.0 BB" pitchFamily="50" charset="0"/>
            </a:endParaRPr>
          </a:p>
        </p:txBody>
      </p:sp>
      <p:sp>
        <p:nvSpPr>
          <p:cNvPr id="13" name="TextBox 12"/>
          <p:cNvSpPr txBox="1"/>
          <p:nvPr/>
        </p:nvSpPr>
        <p:spPr>
          <a:xfrm>
            <a:off x="62865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prism</a:t>
            </a:r>
            <a:endParaRPr lang="en-US" sz="1100" dirty="0">
              <a:latin typeface="Anime Ace 2.0 BB" pitchFamily="50" charset="0"/>
            </a:endParaRPr>
          </a:p>
        </p:txBody>
      </p:sp>
    </p:spTree>
    <p:extLst>
      <p:ext uri="{BB962C8B-B14F-4D97-AF65-F5344CB8AC3E}">
        <p14:creationId xmlns:p14="http://schemas.microsoft.com/office/powerpoint/2010/main" val="3106349422"/>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TitoAlfaro\Documents\PhDThesis\images\20141027_14192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14" r="7018" b="12195"/>
          <a:stretch/>
        </p:blipFill>
        <p:spPr bwMode="auto">
          <a:xfrm>
            <a:off x="5715000" y="4608151"/>
            <a:ext cx="3312622" cy="20865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1" name="Picture 3" descr="C:\Users\TitoAlfaro\Documents\PhDThesis\images\20141027_14131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3782" b="23625"/>
          <a:stretch/>
        </p:blipFill>
        <p:spPr bwMode="auto">
          <a:xfrm>
            <a:off x="5715000" y="3437156"/>
            <a:ext cx="3312622" cy="10582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C:\Users\TitoAlfaro\Documents\PhDThesis\images\20141027_141834.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9149"/>
          <a:stretch/>
        </p:blipFill>
        <p:spPr bwMode="auto">
          <a:xfrm>
            <a:off x="114300" y="3437155"/>
            <a:ext cx="5372100" cy="325755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C:\Users\TitoAlfaro\Documents\PhDThesis\images\IMG_0017 (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386" b="21077"/>
          <a:stretch/>
        </p:blipFill>
        <p:spPr bwMode="auto">
          <a:xfrm>
            <a:off x="3062533" y="114300"/>
            <a:ext cx="596508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062533" y="342900"/>
            <a:ext cx="3681167"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Outward IR sensor on the forehead</a:t>
            </a:r>
          </a:p>
        </p:txBody>
      </p:sp>
      <p:sp>
        <p:nvSpPr>
          <p:cNvPr id="17" name="TextBox 16"/>
          <p:cNvSpPr txBox="1"/>
          <p:nvPr/>
        </p:nvSpPr>
        <p:spPr>
          <a:xfrm>
            <a:off x="6743700" y="2514600"/>
            <a:ext cx="21717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 creates feedback on the forehead</a:t>
            </a:r>
          </a:p>
        </p:txBody>
      </p:sp>
      <p:sp>
        <p:nvSpPr>
          <p:cNvPr id="18" name="TextBox 17"/>
          <p:cNvSpPr txBox="1"/>
          <p:nvPr/>
        </p:nvSpPr>
        <p:spPr>
          <a:xfrm>
            <a:off x="2625830" y="3535379"/>
            <a:ext cx="282247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are asked to identify which </a:t>
            </a:r>
            <a:r>
              <a:rPr lang="en-US" sz="1100" dirty="0" err="1" smtClean="0">
                <a:latin typeface="Anime Ace 2.0 BB" pitchFamily="50" charset="0"/>
              </a:rPr>
              <a:t>peltier</a:t>
            </a:r>
            <a:r>
              <a:rPr lang="en-US" sz="1100" dirty="0" smtClean="0">
                <a:latin typeface="Anime Ace 2.0 BB" pitchFamily="50" charset="0"/>
              </a:rPr>
              <a:t> device is warm.</a:t>
            </a:r>
          </a:p>
        </p:txBody>
      </p:sp>
      <p:sp>
        <p:nvSpPr>
          <p:cNvPr id="20" name="TextBox 19"/>
          <p:cNvSpPr txBox="1"/>
          <p:nvPr/>
        </p:nvSpPr>
        <p:spPr>
          <a:xfrm>
            <a:off x="5715000" y="6094542"/>
            <a:ext cx="215316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done 12 </a:t>
            </a:r>
            <a:r>
              <a:rPr lang="en-US" sz="1100" dirty="0" smtClean="0">
                <a:latin typeface="Anime Ace 2.0 BB" pitchFamily="50" charset="0"/>
              </a:rPr>
              <a:t>times.</a:t>
            </a:r>
            <a:endParaRPr lang="en-US" sz="1100" dirty="0" smtClean="0">
              <a:latin typeface="Anime Ace 2.0 BB" pitchFamily="50" charset="0"/>
            </a:endParaRP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789943" y="3959524"/>
            <a:ext cx="3886199" cy="2811294"/>
            <a:chOff x="4789943" y="3959524"/>
            <a:chExt cx="3886199" cy="2811294"/>
          </a:xfrm>
        </p:grpSpPr>
        <p:pic>
          <p:nvPicPr>
            <p:cNvPr id="22" name="Picture 7"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943" y="3959524"/>
              <a:ext cx="3886199" cy="281129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C:\Users\TitoAlfaro\Documents\PhDThesis\images\Screenshot_2014-10-27-14-47-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7122" y="4376985"/>
              <a:ext cx="3291840" cy="2057400"/>
            </a:xfrm>
            <a:prstGeom prst="rect">
              <a:avLst/>
            </a:prstGeom>
            <a:noFill/>
            <a:ln w="28575">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57201" y="3959524"/>
            <a:ext cx="3886199" cy="2811294"/>
            <a:chOff x="457201" y="3959524"/>
            <a:chExt cx="3886199" cy="2811294"/>
          </a:xfrm>
        </p:grpSpPr>
        <p:pic>
          <p:nvPicPr>
            <p:cNvPr id="19" name="Picture 7"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3959524"/>
              <a:ext cx="3886199" cy="281129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PhDThesis\images\Screenshot_2014-10-27-14-47-1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798" y="4376985"/>
              <a:ext cx="3291840" cy="2057400"/>
            </a:xfrm>
            <a:prstGeom prst="rect">
              <a:avLst/>
            </a:prstGeom>
            <a:noFill/>
            <a:ln w="28575">
              <a:noFill/>
            </a:ln>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3429000" y="114299"/>
            <a:ext cx="5126510" cy="3708540"/>
            <a:chOff x="3314700" y="114299"/>
            <a:chExt cx="5126510" cy="3708540"/>
          </a:xfrm>
        </p:grpSpPr>
        <p:pic>
          <p:nvPicPr>
            <p:cNvPr id="1031" name="Picture 7"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4700" y="114299"/>
              <a:ext cx="5126510" cy="370854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C:\Users\TitoAlfaro\Documents\PhDThesis\images\Screenshot_2014-10-27-14-46-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644" y="656258"/>
              <a:ext cx="4343400" cy="2714625"/>
            </a:xfrm>
            <a:prstGeom prst="rect">
              <a:avLst/>
            </a:prstGeom>
            <a:noFill/>
            <a:ln w="28575">
              <a:noFill/>
            </a:ln>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114300" y="114300"/>
            <a:ext cx="2743200" cy="370854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314700" y="2971800"/>
            <a:ext cx="2057400"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Main User Interface</a:t>
            </a:r>
            <a:endParaRPr lang="en-US" sz="1100" dirty="0" smtClean="0">
              <a:latin typeface="Anime Ace 2.0 BB" pitchFamily="50" charset="0"/>
            </a:endParaRPr>
          </a:p>
        </p:txBody>
      </p:sp>
      <p:sp>
        <p:nvSpPr>
          <p:cNvPr id="18" name="TextBox 17"/>
          <p:cNvSpPr txBox="1"/>
          <p:nvPr/>
        </p:nvSpPr>
        <p:spPr>
          <a:xfrm>
            <a:off x="606530" y="6274257"/>
            <a:ext cx="282247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Visual feedback, green for correct…</a:t>
            </a:r>
            <a:endParaRPr lang="en-US" sz="1100" dirty="0" smtClean="0">
              <a:latin typeface="Anime Ace 2.0 BB" pitchFamily="50" charset="0"/>
            </a:endParaRPr>
          </a:p>
        </p:txBody>
      </p:sp>
      <p:sp>
        <p:nvSpPr>
          <p:cNvPr id="20" name="TextBox 19"/>
          <p:cNvSpPr txBox="1"/>
          <p:nvPr/>
        </p:nvSpPr>
        <p:spPr>
          <a:xfrm>
            <a:off x="5136500" y="6484164"/>
            <a:ext cx="215316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Red for wrong.</a:t>
            </a:r>
            <a:endParaRPr lang="en-US" sz="1100" dirty="0" smtClean="0">
              <a:latin typeface="Anime Ace 2.0 BB" pitchFamily="50" charset="0"/>
            </a:endParaRP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Tree>
    <p:extLst>
      <p:ext uri="{BB962C8B-B14F-4D97-AF65-F5344CB8AC3E}">
        <p14:creationId xmlns:p14="http://schemas.microsoft.com/office/powerpoint/2010/main" val="3261065595"/>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29100" y="114299"/>
            <a:ext cx="3640610" cy="6483390"/>
            <a:chOff x="4229100" y="114299"/>
            <a:chExt cx="3640610" cy="6483390"/>
          </a:xfrm>
        </p:grpSpPr>
        <p:pic>
          <p:nvPicPr>
            <p:cNvPr id="11"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4229100" y="114299"/>
              <a:ext cx="3640610" cy="64833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PhDThesis\images\Screenshot_2014-10-27-16-05-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6828" y="685799"/>
              <a:ext cx="3034665" cy="539496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114300" y="114299"/>
            <a:ext cx="2743200" cy="380144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5020705" y="4346627"/>
            <a:ext cx="2057400" cy="430887"/>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Second User Interface</a:t>
            </a:r>
            <a:endParaRPr lang="en-US" sz="1100" dirty="0" smtClean="0">
              <a:latin typeface="Anime Ace 2.0 BB" pitchFamily="50" charset="0"/>
            </a:endParaRP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Tree>
    <p:extLst>
      <p:ext uri="{BB962C8B-B14F-4D97-AF65-F5344CB8AC3E}">
        <p14:creationId xmlns:p14="http://schemas.microsoft.com/office/powerpoint/2010/main" val="2856825700"/>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graphicFrame>
        <p:nvGraphicFramePr>
          <p:cNvPr id="6" name="Chart 5"/>
          <p:cNvGraphicFramePr/>
          <p:nvPr>
            <p:extLst>
              <p:ext uri="{D42A27DB-BD31-4B8C-83A1-F6EECF244321}">
                <p14:modId xmlns:p14="http://schemas.microsoft.com/office/powerpoint/2010/main" val="288536656"/>
              </p:ext>
            </p:extLst>
          </p:nvPr>
        </p:nvGraphicFramePr>
        <p:xfrm>
          <a:off x="914400" y="1143000"/>
          <a:ext cx="7315200" cy="3771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1373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754407535"/>
              </p:ext>
            </p:extLst>
          </p:nvPr>
        </p:nvGraphicFramePr>
        <p:xfrm>
          <a:off x="5257800" y="4392223"/>
          <a:ext cx="3437889" cy="1271778"/>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of the last 6 turns,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Time(sec)</a:t>
                      </a:r>
                      <a:endParaRPr lang="en-US" sz="1200" dirty="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dirty="0">
                          <a:effectLst/>
                        </a:rPr>
                        <a:t>Feedback first</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58.01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66.67</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Feedback Second</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50.22</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83.33%</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78567166"/>
              </p:ext>
            </p:extLst>
          </p:nvPr>
        </p:nvGraphicFramePr>
        <p:xfrm>
          <a:off x="571500" y="1837182"/>
          <a:ext cx="3437889" cy="1271778"/>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Time(sec)</a:t>
                      </a:r>
                      <a:endParaRPr lang="en-US" sz="1200" dirty="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first</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62.01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72.22</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Feedback Second</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54.39</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85.42</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16096687"/>
              </p:ext>
            </p:extLst>
          </p:nvPr>
        </p:nvGraphicFramePr>
        <p:xfrm>
          <a:off x="5257800" y="1714500"/>
          <a:ext cx="3437889" cy="1517142"/>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of the no feedback portion,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Time(sec)</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first</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58.01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64.86</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dirty="0">
                          <a:effectLst/>
                        </a:rPr>
                        <a:t>Feedback Second</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62.82</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87.50</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599151953"/>
              </p:ext>
            </p:extLst>
          </p:nvPr>
        </p:nvGraphicFramePr>
        <p:xfrm>
          <a:off x="571500" y="4392223"/>
          <a:ext cx="3437889" cy="1050290"/>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Average time of feedback Vs no feedback</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Time(sec)</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57.99</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80</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No Feedback</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59.93</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75</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290680656"/>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TitoAlfaro\Documents\PhDThesis\images\IMG_004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121" t="15369" r="34478" b="34278"/>
          <a:stretch/>
        </p:blipFill>
        <p:spPr bwMode="auto">
          <a:xfrm rot="5400000">
            <a:off x="45756" y="3497544"/>
            <a:ext cx="3299388" cy="31622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C:\Users\TitoAlfaro\Documents\PhDThesis\images\IMG_004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574" t="28673" r="30490" b="11188"/>
          <a:stretch/>
        </p:blipFill>
        <p:spPr bwMode="auto">
          <a:xfrm>
            <a:off x="3386666" y="3429000"/>
            <a:ext cx="3214011" cy="329938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4" name="Picture 2" descr="C:\Users\TitoAlfaro\Documents\PhDThesis\images\IMG_003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114" t="10404" r="9558" b="16881"/>
          <a:stretch/>
        </p:blipFill>
        <p:spPr bwMode="auto">
          <a:xfrm>
            <a:off x="2943077" y="112144"/>
            <a:ext cx="3657600" cy="320039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C:\Users\TitoAlfaro\Documents\PhDThesis\images\IMG_0014 (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760" t="13660" r="34961" b="37737"/>
          <a:stretch/>
        </p:blipFill>
        <p:spPr bwMode="auto">
          <a:xfrm rot="5400000">
            <a:off x="6695002" y="106581"/>
            <a:ext cx="2329133" cy="23402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2142"/>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126317" y="211667"/>
            <a:ext cx="237187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Baseball cap equipped with a transducer…</a:t>
            </a: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iii:</a:t>
            </a:r>
          </a:p>
          <a:p>
            <a:pPr algn="ctr"/>
            <a:r>
              <a:rPr lang="en-US" sz="2000" dirty="0" smtClean="0">
                <a:latin typeface="Anime Ace 2.0 BB" pitchFamily="50" charset="0"/>
              </a:rPr>
              <a:t>Cell sensors</a:t>
            </a:r>
            <a:endParaRPr lang="en-US" sz="2000" dirty="0">
              <a:latin typeface="Anime Ace 2.0 BB" pitchFamily="50" charset="0"/>
            </a:endParaRPr>
          </a:p>
        </p:txBody>
      </p:sp>
      <p:sp>
        <p:nvSpPr>
          <p:cNvPr id="22" name="TextBox 21"/>
          <p:cNvSpPr txBox="1"/>
          <p:nvPr/>
        </p:nvSpPr>
        <p:spPr>
          <a:xfrm>
            <a:off x="3126317" y="2743200"/>
            <a:ext cx="33294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that responds to the sensors in the mobile device.</a:t>
            </a:r>
          </a:p>
        </p:txBody>
      </p:sp>
      <p:sp>
        <p:nvSpPr>
          <p:cNvPr id="24" name="TextBox 23"/>
          <p:cNvSpPr txBox="1"/>
          <p:nvPr/>
        </p:nvSpPr>
        <p:spPr>
          <a:xfrm>
            <a:off x="3000227" y="6272100"/>
            <a:ext cx="3543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figure out what their artificial sense was responding to.</a:t>
            </a:r>
          </a:p>
        </p:txBody>
      </p:sp>
      <p:sp>
        <p:nvSpPr>
          <p:cNvPr id="25" name="TextBox 24"/>
          <p:cNvSpPr txBox="1"/>
          <p:nvPr/>
        </p:nvSpPr>
        <p:spPr>
          <a:xfrm>
            <a:off x="2428727" y="3527987"/>
            <a:ext cx="23431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15 minutes to explore the lab…</a:t>
            </a:r>
          </a:p>
        </p:txBody>
      </p:sp>
      <p:sp>
        <p:nvSpPr>
          <p:cNvPr id="12" name="Oval Callout 11"/>
          <p:cNvSpPr/>
          <p:nvPr/>
        </p:nvSpPr>
        <p:spPr>
          <a:xfrm flipH="1">
            <a:off x="5524224" y="1567276"/>
            <a:ext cx="3110893" cy="923162"/>
          </a:xfrm>
          <a:custGeom>
            <a:avLst/>
            <a:gdLst>
              <a:gd name="connsiteX0" fmla="*/ 2324375 w 1943100"/>
              <a:gd name="connsiteY0" fmla="*/ -546913 h 376123"/>
              <a:gd name="connsiteX1" fmla="*/ 1466262 w 1943100"/>
              <a:gd name="connsiteY1" fmla="*/ 26207 h 376123"/>
              <a:gd name="connsiteX2" fmla="*/ 1065197 w 1943100"/>
              <a:gd name="connsiteY2" fmla="*/ 375249 h 376123"/>
              <a:gd name="connsiteX3" fmla="*/ 713041 w 1943100"/>
              <a:gd name="connsiteY3" fmla="*/ 369345 h 376123"/>
              <a:gd name="connsiteX4" fmla="*/ 796004 w 1943100"/>
              <a:gd name="connsiteY4" fmla="*/ 3096 h 376123"/>
              <a:gd name="connsiteX5" fmla="*/ 1117006 w 1943100"/>
              <a:gd name="connsiteY5" fmla="*/ 2120 h 376123"/>
              <a:gd name="connsiteX6" fmla="*/ 2324375 w 1943100"/>
              <a:gd name="connsiteY6" fmla="*/ -546913 h 376123"/>
              <a:gd name="connsiteX0" fmla="*/ 2170870 w 2170870"/>
              <a:gd name="connsiteY0" fmla="*/ 0 h 923037"/>
              <a:gd name="connsiteX1" fmla="*/ 1312757 w 2170870"/>
              <a:gd name="connsiteY1" fmla="*/ 573120 h 923037"/>
              <a:gd name="connsiteX2" fmla="*/ 911692 w 2170870"/>
              <a:gd name="connsiteY2" fmla="*/ 922162 h 923037"/>
              <a:gd name="connsiteX3" fmla="*/ 559536 w 2170870"/>
              <a:gd name="connsiteY3" fmla="*/ 916258 h 923037"/>
              <a:gd name="connsiteX4" fmla="*/ 333 w 2170870"/>
              <a:gd name="connsiteY4" fmla="*/ 641085 h 923037"/>
              <a:gd name="connsiteX5" fmla="*/ 642499 w 2170870"/>
              <a:gd name="connsiteY5" fmla="*/ 550009 h 923037"/>
              <a:gd name="connsiteX6" fmla="*/ 963501 w 2170870"/>
              <a:gd name="connsiteY6" fmla="*/ 549033 h 923037"/>
              <a:gd name="connsiteX7" fmla="*/ 2170870 w 2170870"/>
              <a:gd name="connsiteY7" fmla="*/ 0 h 923037"/>
              <a:gd name="connsiteX0" fmla="*/ 2184933 w 2184933"/>
              <a:gd name="connsiteY0" fmla="*/ 0 h 923037"/>
              <a:gd name="connsiteX1" fmla="*/ 1326820 w 2184933"/>
              <a:gd name="connsiteY1" fmla="*/ 573120 h 923037"/>
              <a:gd name="connsiteX2" fmla="*/ 925755 w 2184933"/>
              <a:gd name="connsiteY2" fmla="*/ 922162 h 923037"/>
              <a:gd name="connsiteX3" fmla="*/ 573599 w 2184933"/>
              <a:gd name="connsiteY3" fmla="*/ 916258 h 923037"/>
              <a:gd name="connsiteX4" fmla="*/ 238682 w 2184933"/>
              <a:gd name="connsiteY4" fmla="*/ 796361 h 923037"/>
              <a:gd name="connsiteX5" fmla="*/ 14396 w 2184933"/>
              <a:gd name="connsiteY5" fmla="*/ 641085 h 923037"/>
              <a:gd name="connsiteX6" fmla="*/ 656562 w 2184933"/>
              <a:gd name="connsiteY6" fmla="*/ 550009 h 923037"/>
              <a:gd name="connsiteX7" fmla="*/ 977564 w 2184933"/>
              <a:gd name="connsiteY7" fmla="*/ 549033 h 923037"/>
              <a:gd name="connsiteX8" fmla="*/ 2184933 w 2184933"/>
              <a:gd name="connsiteY8" fmla="*/ 0 h 923037"/>
              <a:gd name="connsiteX0" fmla="*/ 2190988 w 2190988"/>
              <a:gd name="connsiteY0" fmla="*/ 0 h 922162"/>
              <a:gd name="connsiteX1" fmla="*/ 1332875 w 2190988"/>
              <a:gd name="connsiteY1" fmla="*/ 573120 h 922162"/>
              <a:gd name="connsiteX2" fmla="*/ 931810 w 2190988"/>
              <a:gd name="connsiteY2" fmla="*/ 922162 h 922162"/>
              <a:gd name="connsiteX3" fmla="*/ 579654 w 2190988"/>
              <a:gd name="connsiteY3" fmla="*/ 916258 h 922162"/>
              <a:gd name="connsiteX4" fmla="*/ 167099 w 2190988"/>
              <a:gd name="connsiteY4" fmla="*/ 856746 h 922162"/>
              <a:gd name="connsiteX5" fmla="*/ 20451 w 2190988"/>
              <a:gd name="connsiteY5" fmla="*/ 641085 h 922162"/>
              <a:gd name="connsiteX6" fmla="*/ 662617 w 2190988"/>
              <a:gd name="connsiteY6" fmla="*/ 550009 h 922162"/>
              <a:gd name="connsiteX7" fmla="*/ 983619 w 2190988"/>
              <a:gd name="connsiteY7" fmla="*/ 549033 h 922162"/>
              <a:gd name="connsiteX8" fmla="*/ 2190988 w 2190988"/>
              <a:gd name="connsiteY8" fmla="*/ 0 h 922162"/>
              <a:gd name="connsiteX0" fmla="*/ 2172794 w 2172794"/>
              <a:gd name="connsiteY0" fmla="*/ 0 h 922162"/>
              <a:gd name="connsiteX1" fmla="*/ 1314681 w 2172794"/>
              <a:gd name="connsiteY1" fmla="*/ 573120 h 922162"/>
              <a:gd name="connsiteX2" fmla="*/ 913616 w 2172794"/>
              <a:gd name="connsiteY2" fmla="*/ 922162 h 922162"/>
              <a:gd name="connsiteX3" fmla="*/ 561460 w 2172794"/>
              <a:gd name="connsiteY3" fmla="*/ 916258 h 922162"/>
              <a:gd name="connsiteX4" fmla="*/ 148905 w 2172794"/>
              <a:gd name="connsiteY4" fmla="*/ 856746 h 922162"/>
              <a:gd name="connsiteX5" fmla="*/ 2257 w 2172794"/>
              <a:gd name="connsiteY5" fmla="*/ 641085 h 922162"/>
              <a:gd name="connsiteX6" fmla="*/ 243796 w 2172794"/>
              <a:gd name="connsiteY6" fmla="*/ 606580 h 922162"/>
              <a:gd name="connsiteX7" fmla="*/ 644423 w 2172794"/>
              <a:gd name="connsiteY7" fmla="*/ 550009 h 922162"/>
              <a:gd name="connsiteX8" fmla="*/ 965425 w 2172794"/>
              <a:gd name="connsiteY8" fmla="*/ 549033 h 922162"/>
              <a:gd name="connsiteX9" fmla="*/ 2172794 w 2172794"/>
              <a:gd name="connsiteY9" fmla="*/ 0 h 922162"/>
              <a:gd name="connsiteX0" fmla="*/ 3111000 w 3111000"/>
              <a:gd name="connsiteY0" fmla="*/ 0 h 922162"/>
              <a:gd name="connsiteX1" fmla="*/ 2252887 w 3111000"/>
              <a:gd name="connsiteY1" fmla="*/ 573120 h 922162"/>
              <a:gd name="connsiteX2" fmla="*/ 1851822 w 3111000"/>
              <a:gd name="connsiteY2" fmla="*/ 922162 h 922162"/>
              <a:gd name="connsiteX3" fmla="*/ 1499666 w 3111000"/>
              <a:gd name="connsiteY3" fmla="*/ 916258 h 922162"/>
              <a:gd name="connsiteX4" fmla="*/ 1087111 w 3111000"/>
              <a:gd name="connsiteY4" fmla="*/ 856746 h 922162"/>
              <a:gd name="connsiteX5" fmla="*/ 183 w 3111000"/>
              <a:gd name="connsiteY5" fmla="*/ 304655 h 922162"/>
              <a:gd name="connsiteX6" fmla="*/ 1182002 w 3111000"/>
              <a:gd name="connsiteY6" fmla="*/ 606580 h 922162"/>
              <a:gd name="connsiteX7" fmla="*/ 1582629 w 3111000"/>
              <a:gd name="connsiteY7" fmla="*/ 550009 h 922162"/>
              <a:gd name="connsiteX8" fmla="*/ 1903631 w 3111000"/>
              <a:gd name="connsiteY8" fmla="*/ 549033 h 922162"/>
              <a:gd name="connsiteX9" fmla="*/ 3111000 w 3111000"/>
              <a:gd name="connsiteY9" fmla="*/ 0 h 922162"/>
              <a:gd name="connsiteX0" fmla="*/ 3111000 w 3111000"/>
              <a:gd name="connsiteY0" fmla="*/ 0 h 922162"/>
              <a:gd name="connsiteX1" fmla="*/ 2252887 w 3111000"/>
              <a:gd name="connsiteY1" fmla="*/ 573120 h 922162"/>
              <a:gd name="connsiteX2" fmla="*/ 1851822 w 3111000"/>
              <a:gd name="connsiteY2" fmla="*/ 922162 h 922162"/>
              <a:gd name="connsiteX3" fmla="*/ 1499666 w 3111000"/>
              <a:gd name="connsiteY3" fmla="*/ 916258 h 922162"/>
              <a:gd name="connsiteX4" fmla="*/ 1087111 w 3111000"/>
              <a:gd name="connsiteY4" fmla="*/ 856746 h 922162"/>
              <a:gd name="connsiteX5" fmla="*/ 183 w 3111000"/>
              <a:gd name="connsiteY5" fmla="*/ 304655 h 922162"/>
              <a:gd name="connsiteX6" fmla="*/ 1182002 w 3111000"/>
              <a:gd name="connsiteY6" fmla="*/ 606580 h 922162"/>
              <a:gd name="connsiteX7" fmla="*/ 1582629 w 3111000"/>
              <a:gd name="connsiteY7" fmla="*/ 550009 h 922162"/>
              <a:gd name="connsiteX8" fmla="*/ 1903631 w 3111000"/>
              <a:gd name="connsiteY8" fmla="*/ 549033 h 922162"/>
              <a:gd name="connsiteX9" fmla="*/ 3111000 w 3111000"/>
              <a:gd name="connsiteY9" fmla="*/ 0 h 922162"/>
              <a:gd name="connsiteX0" fmla="*/ 3111000 w 3111000"/>
              <a:gd name="connsiteY0" fmla="*/ 0 h 931880"/>
              <a:gd name="connsiteX1" fmla="*/ 2252887 w 3111000"/>
              <a:gd name="connsiteY1" fmla="*/ 573120 h 931880"/>
              <a:gd name="connsiteX2" fmla="*/ 1851822 w 3111000"/>
              <a:gd name="connsiteY2" fmla="*/ 922162 h 931880"/>
              <a:gd name="connsiteX3" fmla="*/ 1499666 w 3111000"/>
              <a:gd name="connsiteY3" fmla="*/ 916258 h 931880"/>
              <a:gd name="connsiteX4" fmla="*/ 1087111 w 3111000"/>
              <a:gd name="connsiteY4" fmla="*/ 727350 h 931880"/>
              <a:gd name="connsiteX5" fmla="*/ 183 w 3111000"/>
              <a:gd name="connsiteY5" fmla="*/ 304655 h 931880"/>
              <a:gd name="connsiteX6" fmla="*/ 1182002 w 3111000"/>
              <a:gd name="connsiteY6" fmla="*/ 606580 h 931880"/>
              <a:gd name="connsiteX7" fmla="*/ 1582629 w 3111000"/>
              <a:gd name="connsiteY7" fmla="*/ 550009 h 931880"/>
              <a:gd name="connsiteX8" fmla="*/ 1903631 w 3111000"/>
              <a:gd name="connsiteY8" fmla="*/ 549033 h 931880"/>
              <a:gd name="connsiteX9" fmla="*/ 3111000 w 3111000"/>
              <a:gd name="connsiteY9" fmla="*/ 0 h 931880"/>
              <a:gd name="connsiteX0" fmla="*/ 3111000 w 3111000"/>
              <a:gd name="connsiteY0" fmla="*/ 0 h 931880"/>
              <a:gd name="connsiteX1" fmla="*/ 2252887 w 3111000"/>
              <a:gd name="connsiteY1" fmla="*/ 573120 h 931880"/>
              <a:gd name="connsiteX2" fmla="*/ 1851822 w 3111000"/>
              <a:gd name="connsiteY2" fmla="*/ 922162 h 931880"/>
              <a:gd name="connsiteX3" fmla="*/ 1499666 w 3111000"/>
              <a:gd name="connsiteY3" fmla="*/ 916258 h 931880"/>
              <a:gd name="connsiteX4" fmla="*/ 1087111 w 3111000"/>
              <a:gd name="connsiteY4" fmla="*/ 727350 h 931880"/>
              <a:gd name="connsiteX5" fmla="*/ 183 w 3111000"/>
              <a:gd name="connsiteY5" fmla="*/ 304655 h 931880"/>
              <a:gd name="connsiteX6" fmla="*/ 1182002 w 3111000"/>
              <a:gd name="connsiteY6" fmla="*/ 606580 h 931880"/>
              <a:gd name="connsiteX7" fmla="*/ 1582629 w 3111000"/>
              <a:gd name="connsiteY7" fmla="*/ 550009 h 931880"/>
              <a:gd name="connsiteX8" fmla="*/ 1903631 w 3111000"/>
              <a:gd name="connsiteY8" fmla="*/ 549033 h 931880"/>
              <a:gd name="connsiteX9" fmla="*/ 3111000 w 3111000"/>
              <a:gd name="connsiteY9" fmla="*/ 0 h 931880"/>
              <a:gd name="connsiteX0" fmla="*/ 3111530 w 3111530"/>
              <a:gd name="connsiteY0" fmla="*/ 0 h 933784"/>
              <a:gd name="connsiteX1" fmla="*/ 2253417 w 3111530"/>
              <a:gd name="connsiteY1" fmla="*/ 573120 h 933784"/>
              <a:gd name="connsiteX2" fmla="*/ 1852352 w 3111530"/>
              <a:gd name="connsiteY2" fmla="*/ 922162 h 933784"/>
              <a:gd name="connsiteX3" fmla="*/ 1500196 w 3111530"/>
              <a:gd name="connsiteY3" fmla="*/ 916258 h 933784"/>
              <a:gd name="connsiteX4" fmla="*/ 1001376 w 3111530"/>
              <a:gd name="connsiteY4" fmla="*/ 701470 h 933784"/>
              <a:gd name="connsiteX5" fmla="*/ 713 w 3111530"/>
              <a:gd name="connsiteY5" fmla="*/ 304655 h 933784"/>
              <a:gd name="connsiteX6" fmla="*/ 1182532 w 3111530"/>
              <a:gd name="connsiteY6" fmla="*/ 606580 h 933784"/>
              <a:gd name="connsiteX7" fmla="*/ 1583159 w 3111530"/>
              <a:gd name="connsiteY7" fmla="*/ 550009 h 933784"/>
              <a:gd name="connsiteX8" fmla="*/ 1904161 w 3111530"/>
              <a:gd name="connsiteY8" fmla="*/ 549033 h 933784"/>
              <a:gd name="connsiteX9" fmla="*/ 3111530 w 3111530"/>
              <a:gd name="connsiteY9" fmla="*/ 0 h 933784"/>
              <a:gd name="connsiteX0" fmla="*/ 3111530 w 3111530"/>
              <a:gd name="connsiteY0" fmla="*/ 0 h 933784"/>
              <a:gd name="connsiteX1" fmla="*/ 2253417 w 3111530"/>
              <a:gd name="connsiteY1" fmla="*/ 573120 h 933784"/>
              <a:gd name="connsiteX2" fmla="*/ 1852352 w 3111530"/>
              <a:gd name="connsiteY2" fmla="*/ 922162 h 933784"/>
              <a:gd name="connsiteX3" fmla="*/ 1500196 w 3111530"/>
              <a:gd name="connsiteY3" fmla="*/ 916258 h 933784"/>
              <a:gd name="connsiteX4" fmla="*/ 1001376 w 3111530"/>
              <a:gd name="connsiteY4" fmla="*/ 701470 h 933784"/>
              <a:gd name="connsiteX5" fmla="*/ 713 w 3111530"/>
              <a:gd name="connsiteY5" fmla="*/ 304655 h 933784"/>
              <a:gd name="connsiteX6" fmla="*/ 1182532 w 3111530"/>
              <a:gd name="connsiteY6" fmla="*/ 606580 h 933784"/>
              <a:gd name="connsiteX7" fmla="*/ 1583159 w 3111530"/>
              <a:gd name="connsiteY7" fmla="*/ 550009 h 933784"/>
              <a:gd name="connsiteX8" fmla="*/ 1904161 w 3111530"/>
              <a:gd name="connsiteY8" fmla="*/ 549033 h 933784"/>
              <a:gd name="connsiteX9" fmla="*/ 3111530 w 3111530"/>
              <a:gd name="connsiteY9" fmla="*/ 0 h 933784"/>
              <a:gd name="connsiteX0" fmla="*/ 3111530 w 3111530"/>
              <a:gd name="connsiteY0" fmla="*/ 0 h 924137"/>
              <a:gd name="connsiteX1" fmla="*/ 2253417 w 3111530"/>
              <a:gd name="connsiteY1" fmla="*/ 573120 h 924137"/>
              <a:gd name="connsiteX2" fmla="*/ 1852352 w 3111530"/>
              <a:gd name="connsiteY2" fmla="*/ 922162 h 924137"/>
              <a:gd name="connsiteX3" fmla="*/ 1500196 w 3111530"/>
              <a:gd name="connsiteY3" fmla="*/ 916258 h 924137"/>
              <a:gd name="connsiteX4" fmla="*/ 1001376 w 3111530"/>
              <a:gd name="connsiteY4" fmla="*/ 701470 h 924137"/>
              <a:gd name="connsiteX5" fmla="*/ 713 w 3111530"/>
              <a:gd name="connsiteY5" fmla="*/ 304655 h 924137"/>
              <a:gd name="connsiteX6" fmla="*/ 1182532 w 3111530"/>
              <a:gd name="connsiteY6" fmla="*/ 606580 h 924137"/>
              <a:gd name="connsiteX7" fmla="*/ 1583159 w 3111530"/>
              <a:gd name="connsiteY7" fmla="*/ 550009 h 924137"/>
              <a:gd name="connsiteX8" fmla="*/ 1904161 w 3111530"/>
              <a:gd name="connsiteY8" fmla="*/ 549033 h 924137"/>
              <a:gd name="connsiteX9" fmla="*/ 3111530 w 3111530"/>
              <a:gd name="connsiteY9" fmla="*/ 0 h 924137"/>
              <a:gd name="connsiteX0" fmla="*/ 3111530 w 3111530"/>
              <a:gd name="connsiteY0" fmla="*/ 0 h 922162"/>
              <a:gd name="connsiteX1" fmla="*/ 2253417 w 3111530"/>
              <a:gd name="connsiteY1" fmla="*/ 573120 h 922162"/>
              <a:gd name="connsiteX2" fmla="*/ 1852352 w 3111530"/>
              <a:gd name="connsiteY2" fmla="*/ 922162 h 922162"/>
              <a:gd name="connsiteX3" fmla="*/ 1500196 w 3111530"/>
              <a:gd name="connsiteY3" fmla="*/ 916258 h 922162"/>
              <a:gd name="connsiteX4" fmla="*/ 1001376 w 3111530"/>
              <a:gd name="connsiteY4" fmla="*/ 701470 h 922162"/>
              <a:gd name="connsiteX5" fmla="*/ 713 w 3111530"/>
              <a:gd name="connsiteY5" fmla="*/ 304655 h 922162"/>
              <a:gd name="connsiteX6" fmla="*/ 1182532 w 3111530"/>
              <a:gd name="connsiteY6" fmla="*/ 606580 h 922162"/>
              <a:gd name="connsiteX7" fmla="*/ 1583159 w 3111530"/>
              <a:gd name="connsiteY7" fmla="*/ 550009 h 922162"/>
              <a:gd name="connsiteX8" fmla="*/ 1904161 w 3111530"/>
              <a:gd name="connsiteY8" fmla="*/ 549033 h 922162"/>
              <a:gd name="connsiteX9" fmla="*/ 3111530 w 3111530"/>
              <a:gd name="connsiteY9" fmla="*/ 0 h 922162"/>
              <a:gd name="connsiteX0" fmla="*/ 3111530 w 3111530"/>
              <a:gd name="connsiteY0" fmla="*/ 0 h 922162"/>
              <a:gd name="connsiteX1" fmla="*/ 2253417 w 3111530"/>
              <a:gd name="connsiteY1" fmla="*/ 573120 h 922162"/>
              <a:gd name="connsiteX2" fmla="*/ 1852352 w 3111530"/>
              <a:gd name="connsiteY2" fmla="*/ 922162 h 922162"/>
              <a:gd name="connsiteX3" fmla="*/ 1500196 w 3111530"/>
              <a:gd name="connsiteY3" fmla="*/ 916258 h 922162"/>
              <a:gd name="connsiteX4" fmla="*/ 1001376 w 3111530"/>
              <a:gd name="connsiteY4" fmla="*/ 701470 h 922162"/>
              <a:gd name="connsiteX5" fmla="*/ 713 w 3111530"/>
              <a:gd name="connsiteY5" fmla="*/ 304655 h 922162"/>
              <a:gd name="connsiteX6" fmla="*/ 1182532 w 3111530"/>
              <a:gd name="connsiteY6" fmla="*/ 606580 h 922162"/>
              <a:gd name="connsiteX7" fmla="*/ 1583159 w 3111530"/>
              <a:gd name="connsiteY7" fmla="*/ 550009 h 922162"/>
              <a:gd name="connsiteX8" fmla="*/ 1904161 w 3111530"/>
              <a:gd name="connsiteY8" fmla="*/ 549033 h 922162"/>
              <a:gd name="connsiteX9" fmla="*/ 3111530 w 3111530"/>
              <a:gd name="connsiteY9" fmla="*/ 0 h 922162"/>
              <a:gd name="connsiteX0" fmla="*/ 3111332 w 3111332"/>
              <a:gd name="connsiteY0" fmla="*/ 0 h 929980"/>
              <a:gd name="connsiteX1" fmla="*/ 2253219 w 3111332"/>
              <a:gd name="connsiteY1" fmla="*/ 573120 h 929980"/>
              <a:gd name="connsiteX2" fmla="*/ 1852154 w 3111332"/>
              <a:gd name="connsiteY2" fmla="*/ 922162 h 929980"/>
              <a:gd name="connsiteX3" fmla="*/ 1499998 w 3111332"/>
              <a:gd name="connsiteY3" fmla="*/ 916258 h 929980"/>
              <a:gd name="connsiteX4" fmla="*/ 1027057 w 3111332"/>
              <a:gd name="connsiteY4" fmla="*/ 753228 h 929980"/>
              <a:gd name="connsiteX5" fmla="*/ 515 w 3111332"/>
              <a:gd name="connsiteY5" fmla="*/ 304655 h 929980"/>
              <a:gd name="connsiteX6" fmla="*/ 1182334 w 3111332"/>
              <a:gd name="connsiteY6" fmla="*/ 606580 h 929980"/>
              <a:gd name="connsiteX7" fmla="*/ 1582961 w 3111332"/>
              <a:gd name="connsiteY7" fmla="*/ 550009 h 929980"/>
              <a:gd name="connsiteX8" fmla="*/ 1903963 w 3111332"/>
              <a:gd name="connsiteY8" fmla="*/ 549033 h 929980"/>
              <a:gd name="connsiteX9" fmla="*/ 3111332 w 3111332"/>
              <a:gd name="connsiteY9" fmla="*/ 0 h 929980"/>
              <a:gd name="connsiteX0" fmla="*/ 3111332 w 3111332"/>
              <a:gd name="connsiteY0" fmla="*/ 0 h 929980"/>
              <a:gd name="connsiteX1" fmla="*/ 2253219 w 3111332"/>
              <a:gd name="connsiteY1" fmla="*/ 573120 h 929980"/>
              <a:gd name="connsiteX2" fmla="*/ 1852154 w 3111332"/>
              <a:gd name="connsiteY2" fmla="*/ 922162 h 929980"/>
              <a:gd name="connsiteX3" fmla="*/ 1499998 w 3111332"/>
              <a:gd name="connsiteY3" fmla="*/ 916258 h 929980"/>
              <a:gd name="connsiteX4" fmla="*/ 1027057 w 3111332"/>
              <a:gd name="connsiteY4" fmla="*/ 753228 h 929980"/>
              <a:gd name="connsiteX5" fmla="*/ 515 w 3111332"/>
              <a:gd name="connsiteY5" fmla="*/ 304655 h 929980"/>
              <a:gd name="connsiteX6" fmla="*/ 1182334 w 3111332"/>
              <a:gd name="connsiteY6" fmla="*/ 606580 h 929980"/>
              <a:gd name="connsiteX7" fmla="*/ 1582961 w 3111332"/>
              <a:gd name="connsiteY7" fmla="*/ 550009 h 929980"/>
              <a:gd name="connsiteX8" fmla="*/ 1903963 w 3111332"/>
              <a:gd name="connsiteY8" fmla="*/ 549033 h 929980"/>
              <a:gd name="connsiteX9" fmla="*/ 3111332 w 3111332"/>
              <a:gd name="connsiteY9" fmla="*/ 0 h 929980"/>
              <a:gd name="connsiteX0" fmla="*/ 3111332 w 3111332"/>
              <a:gd name="connsiteY0" fmla="*/ 0 h 922162"/>
              <a:gd name="connsiteX1" fmla="*/ 2253219 w 3111332"/>
              <a:gd name="connsiteY1" fmla="*/ 573120 h 922162"/>
              <a:gd name="connsiteX2" fmla="*/ 1852154 w 3111332"/>
              <a:gd name="connsiteY2" fmla="*/ 922162 h 922162"/>
              <a:gd name="connsiteX3" fmla="*/ 1499998 w 3111332"/>
              <a:gd name="connsiteY3" fmla="*/ 916258 h 922162"/>
              <a:gd name="connsiteX4" fmla="*/ 1027057 w 3111332"/>
              <a:gd name="connsiteY4" fmla="*/ 753228 h 922162"/>
              <a:gd name="connsiteX5" fmla="*/ 515 w 3111332"/>
              <a:gd name="connsiteY5" fmla="*/ 304655 h 922162"/>
              <a:gd name="connsiteX6" fmla="*/ 1182334 w 3111332"/>
              <a:gd name="connsiteY6" fmla="*/ 606580 h 922162"/>
              <a:gd name="connsiteX7" fmla="*/ 1582961 w 3111332"/>
              <a:gd name="connsiteY7" fmla="*/ 550009 h 922162"/>
              <a:gd name="connsiteX8" fmla="*/ 1903963 w 3111332"/>
              <a:gd name="connsiteY8" fmla="*/ 549033 h 922162"/>
              <a:gd name="connsiteX9" fmla="*/ 3111332 w 3111332"/>
              <a:gd name="connsiteY9" fmla="*/ 0 h 92216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23162"/>
              <a:gd name="connsiteX1" fmla="*/ 2252780 w 3110893"/>
              <a:gd name="connsiteY1" fmla="*/ 573120 h 923162"/>
              <a:gd name="connsiteX2" fmla="*/ 1851715 w 3110893"/>
              <a:gd name="connsiteY2" fmla="*/ 922162 h 923162"/>
              <a:gd name="connsiteX3" fmla="*/ 1499559 w 3110893"/>
              <a:gd name="connsiteY3" fmla="*/ 916258 h 923162"/>
              <a:gd name="connsiteX4" fmla="*/ 1120403 w 3110893"/>
              <a:gd name="connsiteY4" fmla="*/ 678981 h 923162"/>
              <a:gd name="connsiteX5" fmla="*/ 76 w 3110893"/>
              <a:gd name="connsiteY5" fmla="*/ 304655 h 923162"/>
              <a:gd name="connsiteX6" fmla="*/ 1181895 w 3110893"/>
              <a:gd name="connsiteY6" fmla="*/ 606580 h 923162"/>
              <a:gd name="connsiteX7" fmla="*/ 1582522 w 3110893"/>
              <a:gd name="connsiteY7" fmla="*/ 550009 h 923162"/>
              <a:gd name="connsiteX8" fmla="*/ 1903524 w 3110893"/>
              <a:gd name="connsiteY8" fmla="*/ 549033 h 923162"/>
              <a:gd name="connsiteX9" fmla="*/ 3110893 w 3110893"/>
              <a:gd name="connsiteY9" fmla="*/ 0 h 92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0893" h="923162">
                <a:moveTo>
                  <a:pt x="3110893" y="0"/>
                </a:moveTo>
                <a:lnTo>
                  <a:pt x="2252780" y="573120"/>
                </a:lnTo>
                <a:cubicBezTo>
                  <a:pt x="3061736" y="665765"/>
                  <a:pt x="2787277" y="904624"/>
                  <a:pt x="1851715" y="922162"/>
                </a:cubicBezTo>
                <a:cubicBezTo>
                  <a:pt x="1734330" y="920194"/>
                  <a:pt x="1627409" y="928626"/>
                  <a:pt x="1499559" y="916258"/>
                </a:cubicBezTo>
                <a:cubicBezTo>
                  <a:pt x="1322966" y="899175"/>
                  <a:pt x="842373" y="891845"/>
                  <a:pt x="1120403" y="678981"/>
                </a:cubicBezTo>
                <a:cubicBezTo>
                  <a:pt x="1027203" y="633119"/>
                  <a:pt x="-10173" y="316722"/>
                  <a:pt x="76" y="304655"/>
                </a:cubicBezTo>
                <a:cubicBezTo>
                  <a:pt x="10325" y="292588"/>
                  <a:pt x="1074867" y="621759"/>
                  <a:pt x="1181895" y="606580"/>
                </a:cubicBezTo>
                <a:cubicBezTo>
                  <a:pt x="1292831" y="567955"/>
                  <a:pt x="1462251" y="559600"/>
                  <a:pt x="1582522" y="550009"/>
                </a:cubicBezTo>
                <a:cubicBezTo>
                  <a:pt x="1688503" y="546240"/>
                  <a:pt x="1796984" y="545911"/>
                  <a:pt x="1903524" y="549033"/>
                </a:cubicBezTo>
                <a:lnTo>
                  <a:pt x="3110893" y="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solidFill>
                <a:schemeClr val="tx1"/>
              </a:solidFill>
              <a:latin typeface="Anime Ace 2.0 BB" pitchFamily="50" charset="0"/>
            </a:endParaRPr>
          </a:p>
          <a:p>
            <a:pPr algn="ctr"/>
            <a:endParaRPr lang="en-US" sz="1100" dirty="0">
              <a:solidFill>
                <a:schemeClr val="tx1"/>
              </a:solidFill>
              <a:latin typeface="Anime Ace 2.0 BB" pitchFamily="50" charset="0"/>
            </a:endParaRPr>
          </a:p>
          <a:p>
            <a:pPr algn="ctr"/>
            <a:endParaRPr lang="en-US" sz="1100" dirty="0" smtClean="0">
              <a:solidFill>
                <a:schemeClr val="tx1"/>
              </a:solidFill>
              <a:latin typeface="Anime Ace 2.0 BB" pitchFamily="50" charset="0"/>
            </a:endParaRPr>
          </a:p>
          <a:p>
            <a:r>
              <a:rPr lang="en-US" sz="1100" dirty="0">
                <a:solidFill>
                  <a:schemeClr val="tx1"/>
                </a:solidFill>
                <a:latin typeface="Anime Ace 2.0 BB" pitchFamily="50" charset="0"/>
              </a:rPr>
              <a:t> </a:t>
            </a:r>
            <a:r>
              <a:rPr lang="en-US" sz="1100" dirty="0" smtClean="0">
                <a:solidFill>
                  <a:schemeClr val="tx1"/>
                </a:solidFill>
                <a:latin typeface="Anime Ace 2.0 BB" pitchFamily="50" charset="0"/>
              </a:rPr>
              <a:t>          </a:t>
            </a:r>
            <a:r>
              <a:rPr lang="en-US" sz="1100" dirty="0" smtClean="0">
                <a:solidFill>
                  <a:schemeClr val="tx1"/>
                </a:solidFill>
                <a:latin typeface="Anime Ace 2.0 BB" pitchFamily="50" charset="0"/>
              </a:rPr>
              <a:t>transducer</a:t>
            </a:r>
            <a:endParaRPr lang="en-US" sz="1100" dirty="0">
              <a:solidFill>
                <a:schemeClr val="tx1"/>
              </a:solidFill>
              <a:latin typeface="Anime Ace 2.0 BB" pitchFamily="50" charset="0"/>
            </a:endParaRPr>
          </a:p>
        </p:txBody>
      </p:sp>
      <p:grpSp>
        <p:nvGrpSpPr>
          <p:cNvPr id="4" name="Group 3"/>
          <p:cNvGrpSpPr/>
          <p:nvPr/>
        </p:nvGrpSpPr>
        <p:grpSpPr>
          <a:xfrm>
            <a:off x="6689441" y="2560737"/>
            <a:ext cx="2340255" cy="4167649"/>
            <a:chOff x="6689441" y="2560737"/>
            <a:chExt cx="2340255" cy="4167649"/>
          </a:xfrm>
        </p:grpSpPr>
        <p:pic>
          <p:nvPicPr>
            <p:cNvPr id="18" name="Picture 3" descr="C:\Users\TitoAlfaro\Documents\PhDThesis\images\GalaxyS4.jpg"/>
            <p:cNvPicPr>
              <a:picLocks noChangeAspect="1" noChangeArrowheads="1"/>
            </p:cNvPicPr>
            <p:nvPr/>
          </p:nvPicPr>
          <p:blipFill rotWithShape="1">
            <a:blip r:embed="rId7">
              <a:extLst>
                <a:ext uri="{28A0092B-C50C-407E-A947-70E740481C1C}">
                  <a14:useLocalDpi xmlns:a14="http://schemas.microsoft.com/office/drawing/2010/main" val="0"/>
                </a:ext>
              </a:extLst>
            </a:blip>
            <a:srcRect l="22165" r="21682"/>
            <a:stretch/>
          </p:blipFill>
          <p:spPr bwMode="auto">
            <a:xfrm>
              <a:off x="6689441" y="2560737"/>
              <a:ext cx="2340255" cy="416764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9" name="Picture 7" descr="C:\Users\TitoAlfaro\Documents\PhDThesis\images\Screenshot_2014-10-27-16-02-4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5732" y="2938272"/>
              <a:ext cx="1947672" cy="34625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8474740"/>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third user study</a:t>
            </a:r>
            <a:endParaRPr lang="en-US" sz="2000" dirty="0">
              <a:latin typeface="Anime Ace 2.0 BB" pitchFamily="50" charset="0"/>
            </a:endParaRPr>
          </a:p>
        </p:txBody>
      </p:sp>
      <p:graphicFrame>
        <p:nvGraphicFramePr>
          <p:cNvPr id="10" name="Chart 9"/>
          <p:cNvGraphicFramePr/>
          <p:nvPr>
            <p:extLst>
              <p:ext uri="{D42A27DB-BD31-4B8C-83A1-F6EECF244321}">
                <p14:modId xmlns:p14="http://schemas.microsoft.com/office/powerpoint/2010/main" val="621229855"/>
              </p:ext>
            </p:extLst>
          </p:nvPr>
        </p:nvGraphicFramePr>
        <p:xfrm>
          <a:off x="914400" y="1028700"/>
          <a:ext cx="7315200" cy="3200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19175914"/>
              </p:ext>
            </p:extLst>
          </p:nvPr>
        </p:nvGraphicFramePr>
        <p:xfrm>
          <a:off x="1984375" y="4686300"/>
          <a:ext cx="5175250" cy="1417320"/>
        </p:xfrm>
        <a:graphic>
          <a:graphicData uri="http://schemas.openxmlformats.org/drawingml/2006/table">
            <a:tbl>
              <a:tblPr firstRow="1" firstCol="1" bandRow="1">
                <a:tableStyleId>{0505E3EF-67EA-436B-97B2-0124C06EBD24}</a:tableStyleId>
              </a:tblPr>
              <a:tblGrid>
                <a:gridCol w="1611630"/>
                <a:gridCol w="3563620"/>
              </a:tblGrid>
              <a:tr h="365760">
                <a:tc gridSpan="2">
                  <a:txBody>
                    <a:bodyPr/>
                    <a:lstStyle/>
                    <a:p>
                      <a:pPr marL="0" marR="0" algn="ctr">
                        <a:lnSpc>
                          <a:spcPct val="115000"/>
                        </a:lnSpc>
                        <a:spcBef>
                          <a:spcPts val="0"/>
                        </a:spcBef>
                        <a:spcAft>
                          <a:spcPts val="0"/>
                        </a:spcAft>
                      </a:pPr>
                      <a:r>
                        <a:rPr lang="en-US" sz="1600" dirty="0">
                          <a:effectLst/>
                        </a:rPr>
                        <a:t>The wrong responses</a:t>
                      </a:r>
                      <a:endParaRPr lang="en-US" sz="1200" dirty="0">
                        <a:effectLst/>
                        <a:latin typeface="Calibri"/>
                        <a:ea typeface="Times New Roman"/>
                        <a:cs typeface="Times New Roman"/>
                      </a:endParaRPr>
                    </a:p>
                  </a:txBody>
                  <a:tcPr marL="68580" marR="68580" marT="0" marB="0" anchor="ctr"/>
                </a:tc>
                <a:tc hMerge="1">
                  <a:txBody>
                    <a:bodyPr/>
                    <a:lstStyle/>
                    <a:p>
                      <a:endParaRPr lang="en-US"/>
                    </a:p>
                  </a:txBody>
                  <a:tcPr/>
                </a:tc>
              </a:tr>
              <a:tr h="0">
                <a:tc>
                  <a:txBody>
                    <a:bodyPr/>
                    <a:lstStyle/>
                    <a:p>
                      <a:pPr marL="0" marR="0" algn="ctr">
                        <a:lnSpc>
                          <a:spcPct val="115000"/>
                        </a:lnSpc>
                        <a:spcBef>
                          <a:spcPts val="0"/>
                        </a:spcBef>
                        <a:spcAft>
                          <a:spcPts val="0"/>
                        </a:spcAft>
                      </a:pPr>
                      <a:r>
                        <a:rPr lang="en-US" sz="1200">
                          <a:effectLst/>
                        </a:rPr>
                        <a:t>Sensor </a:t>
                      </a:r>
                      <a:endParaRPr lang="en-US" sz="120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a:effectLst/>
                        </a:rPr>
                        <a:t>Response</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Sound</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Wind or weather related</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Pressure</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Has to do with the stairs. Shape, Distance or Materials</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Temperature</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No Idea</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dirty="0">
                          <a:effectLst/>
                        </a:rPr>
                        <a:t>Accelerometer</a:t>
                      </a:r>
                      <a:endParaRPr lang="en-US" sz="1200" dirty="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dirty="0">
                          <a:effectLst/>
                        </a:rPr>
                        <a:t>Screens or Bluish light</a:t>
                      </a:r>
                      <a:endParaRPr lang="en-US" sz="1200" dirty="0">
                        <a:effectLst/>
                        <a:latin typeface="Calibri"/>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329774370"/>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Smell Explorations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Other Studies</a:t>
            </a:r>
            <a:endParaRPr lang="en-US" sz="2000" dirty="0">
              <a:latin typeface="Anime Ace 2.0 BB" pitchFamily="50" charset="0"/>
            </a:endParaRPr>
          </a:p>
        </p:txBody>
      </p:sp>
      <p:sp>
        <p:nvSpPr>
          <p:cNvPr id="13" name="TextBox 12"/>
          <p:cNvSpPr txBox="1"/>
          <p:nvPr/>
        </p:nvSpPr>
        <p:spPr>
          <a:xfrm>
            <a:off x="342900" y="2785838"/>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gaming Scenario</a:t>
            </a:r>
            <a:endParaRPr lang="en-US" sz="1100" dirty="0">
              <a:latin typeface="Anime Ace 2.0 BB" pitchFamily="50" charset="0"/>
            </a:endParaRPr>
          </a:p>
        </p:txBody>
      </p:sp>
      <p:sp>
        <p:nvSpPr>
          <p:cNvPr id="14" name="TextBox 13"/>
          <p:cNvSpPr txBox="1"/>
          <p:nvPr/>
        </p:nvSpPr>
        <p:spPr>
          <a:xfrm>
            <a:off x="342900" y="3857176"/>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Temperature as output</a:t>
            </a:r>
            <a:endParaRPr lang="en-US" sz="1100" dirty="0">
              <a:latin typeface="Anime Ace 2.0 BB" pitchFamily="50" charset="0"/>
            </a:endParaRPr>
          </a:p>
        </p:txBody>
      </p:sp>
    </p:spTree>
    <p:extLst>
      <p:ext uri="{BB962C8B-B14F-4D97-AF65-F5344CB8AC3E}">
        <p14:creationId xmlns:p14="http://schemas.microsoft.com/office/powerpoint/2010/main" val="328679254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943" y="114300"/>
            <a:ext cx="5257800" cy="5257800"/>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200400" y="254971"/>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 off-the-shelf automatic air freshener</a:t>
            </a:r>
            <a:endParaRPr lang="en-US" sz="1100" dirty="0">
              <a:latin typeface="Anime Ace 2.0 BB" pitchFamily="50" charset="0"/>
            </a:endParaRPr>
          </a:p>
        </p:txBody>
      </p:sp>
      <p:sp>
        <p:nvSpPr>
          <p:cNvPr id="5" name="TextBox 4"/>
          <p:cNvSpPr txBox="1"/>
          <p:nvPr/>
        </p:nvSpPr>
        <p:spPr>
          <a:xfrm>
            <a:off x="190334" y="1006614"/>
            <a:ext cx="2591131"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a:t>
            </a:r>
          </a:p>
          <a:p>
            <a:pPr algn="ctr"/>
            <a:r>
              <a:rPr lang="en-US" sz="2000" dirty="0" err="1" smtClean="0">
                <a:latin typeface="Anime Ace 2.0 BB" pitchFamily="50" charset="0"/>
              </a:rPr>
              <a:t>foodcam</a:t>
            </a:r>
            <a:endParaRPr lang="en-US" sz="2000" dirty="0">
              <a:latin typeface="Anime Ace 2.0 BB" pitchFamily="50" charset="0"/>
            </a:endParaRPr>
          </a:p>
        </p:txBody>
      </p:sp>
      <p:sp>
        <p:nvSpPr>
          <p:cNvPr id="19" name="TextBox 18"/>
          <p:cNvSpPr txBox="1"/>
          <p:nvPr/>
        </p:nvSpPr>
        <p:spPr>
          <a:xfrm>
            <a:off x="6286500" y="46863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Is modified to respond to the </a:t>
            </a:r>
            <a:r>
              <a:rPr lang="en-US" sz="1100" dirty="0" err="1" smtClean="0">
                <a:latin typeface="Anime Ace 2.0 BB" pitchFamily="50" charset="0"/>
              </a:rPr>
              <a:t>foodcam</a:t>
            </a:r>
            <a:r>
              <a:rPr lang="en-US" sz="1100" dirty="0" smtClean="0">
                <a:latin typeface="Anime Ace 2.0 BB" pitchFamily="50" charset="0"/>
              </a:rPr>
              <a:t> feed</a:t>
            </a:r>
            <a:endParaRPr lang="en-US" sz="1100" dirty="0">
              <a:latin typeface="Anime Ace 2.0 BB" pitchFamily="50" charset="0"/>
            </a:endParaRPr>
          </a:p>
        </p:txBody>
      </p:sp>
      <p:sp>
        <p:nvSpPr>
          <p:cNvPr id="2" name="TextBox 1"/>
          <p:cNvSpPr txBox="1"/>
          <p:nvPr/>
        </p:nvSpPr>
        <p:spPr>
          <a:xfrm>
            <a:off x="342900" y="4229100"/>
            <a:ext cx="2400300" cy="646331"/>
          </a:xfrm>
          <a:prstGeom prst="rect">
            <a:avLst/>
          </a:prstGeom>
          <a:noFill/>
        </p:spPr>
        <p:txBody>
          <a:bodyPr wrap="square" rtlCol="0">
            <a:spAutoFit/>
          </a:bodyPr>
          <a:lstStyle/>
          <a:p>
            <a:r>
              <a:rPr lang="en-US" dirty="0" smtClean="0"/>
              <a:t>Picture of hand pushing </a:t>
            </a:r>
            <a:r>
              <a:rPr lang="en-US" dirty="0" err="1" smtClean="0"/>
              <a:t>foodcam</a:t>
            </a:r>
            <a:r>
              <a:rPr lang="en-US" dirty="0" smtClean="0"/>
              <a:t> button</a:t>
            </a:r>
            <a:endParaRPr lang="en-US" dirty="0"/>
          </a:p>
        </p:txBody>
      </p:sp>
      <p:sp>
        <p:nvSpPr>
          <p:cNvPr id="3" name="TextBox 2"/>
          <p:cNvSpPr txBox="1"/>
          <p:nvPr/>
        </p:nvSpPr>
        <p:spPr>
          <a:xfrm>
            <a:off x="2628900" y="5715000"/>
            <a:ext cx="4229100" cy="369332"/>
          </a:xfrm>
          <a:prstGeom prst="rect">
            <a:avLst/>
          </a:prstGeom>
          <a:noFill/>
        </p:spPr>
        <p:txBody>
          <a:bodyPr wrap="square" rtlCol="0">
            <a:spAutoFit/>
          </a:bodyPr>
          <a:lstStyle/>
          <a:p>
            <a:r>
              <a:rPr lang="en-US" dirty="0" smtClean="0"/>
              <a:t>Sketch of </a:t>
            </a:r>
            <a:r>
              <a:rPr lang="en-US" dirty="0" err="1" smtClean="0"/>
              <a:t>airwick</a:t>
            </a:r>
            <a:r>
              <a:rPr lang="en-US" dirty="0" smtClean="0"/>
              <a:t> blowing</a:t>
            </a:r>
            <a:endParaRPr lang="en-US" dirty="0"/>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249" y="3002783"/>
            <a:ext cx="5143501" cy="372083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C:\Users\TitoAlfaro\Documents\PhDThesis\images\IMG_003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98" t="18999" r="2848" b="17473"/>
          <a:stretch/>
        </p:blipFill>
        <p:spPr bwMode="auto">
          <a:xfrm>
            <a:off x="3583668" y="112013"/>
            <a:ext cx="5384980" cy="27513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299" y="114300"/>
            <a:ext cx="3314701" cy="2749014"/>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621551" y="2200364"/>
            <a:ext cx="3317857"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Following principles of perfumery we created a smell mixing device. </a:t>
            </a:r>
            <a:endParaRPr lang="en-US" sz="1100" dirty="0">
              <a:latin typeface="Anime Ace 2.0 BB" pitchFamily="50" charset="0"/>
            </a:endParaRPr>
          </a:p>
        </p:txBody>
      </p:sp>
      <p:sp>
        <p:nvSpPr>
          <p:cNvPr id="19" name="TextBox 18"/>
          <p:cNvSpPr txBox="1"/>
          <p:nvPr/>
        </p:nvSpPr>
        <p:spPr>
          <a:xfrm>
            <a:off x="190334" y="692319"/>
            <a:ext cx="3124366"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ii:</a:t>
            </a:r>
          </a:p>
          <a:p>
            <a:pPr algn="ctr"/>
            <a:r>
              <a:rPr lang="en-US" sz="2000" dirty="0" smtClean="0">
                <a:latin typeface="Anime Ace 2.0 BB" pitchFamily="50" charset="0"/>
              </a:rPr>
              <a:t>Smell mixer</a:t>
            </a:r>
            <a:endParaRPr lang="en-US" sz="2000" dirty="0">
              <a:latin typeface="Anime Ace 2.0 BB" pitchFamily="50" charset="0"/>
            </a:endParaRPr>
          </a:p>
        </p:txBody>
      </p:sp>
      <p:pic>
        <p:nvPicPr>
          <p:cNvPr id="2050" name="Picture 2" descr="C:\Users\TitoAlfaro\Documents\PhDThesis\UserStudies\Media\Screenshot_2014-10-20-16-11-3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7440" y="3543300"/>
            <a:ext cx="4389119" cy="2743200"/>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6" name="Oval Callout 5"/>
          <p:cNvSpPr/>
          <p:nvPr/>
        </p:nvSpPr>
        <p:spPr>
          <a:xfrm flipH="1">
            <a:off x="685800" y="3641165"/>
            <a:ext cx="1485900" cy="500386"/>
          </a:xfrm>
          <a:prstGeom prst="wedgeEllipseCallout">
            <a:avLst>
              <a:gd name="adj1" fmla="val -75208"/>
              <a:gd name="adj2" fmla="val 789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Base bottle</a:t>
            </a:r>
            <a:endParaRPr lang="en-US" sz="1100" dirty="0">
              <a:solidFill>
                <a:schemeClr val="tx1"/>
              </a:solidFill>
              <a:latin typeface="Anime Ace 2.0 BB" pitchFamily="50" charset="0"/>
            </a:endParaRPr>
          </a:p>
        </p:txBody>
      </p:sp>
      <p:sp>
        <p:nvSpPr>
          <p:cNvPr id="7" name="Oval Callout 6"/>
          <p:cNvSpPr/>
          <p:nvPr/>
        </p:nvSpPr>
        <p:spPr>
          <a:xfrm flipH="1">
            <a:off x="6276157" y="4664707"/>
            <a:ext cx="1485900" cy="500386"/>
          </a:xfrm>
          <a:prstGeom prst="wedgeEllipseCallout">
            <a:avLst>
              <a:gd name="adj1" fmla="val 132630"/>
              <a:gd name="adj2" fmla="val -1106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top bottle</a:t>
            </a:r>
            <a:endParaRPr lang="en-US" sz="1100" dirty="0">
              <a:solidFill>
                <a:schemeClr val="tx1"/>
              </a:solidFill>
              <a:latin typeface="Anime Ace 2.0 BB" pitchFamily="50" charset="0"/>
            </a:endParaRPr>
          </a:p>
        </p:txBody>
      </p:sp>
      <p:sp>
        <p:nvSpPr>
          <p:cNvPr id="8" name="Oval Callout 7"/>
          <p:cNvSpPr/>
          <p:nvPr/>
        </p:nvSpPr>
        <p:spPr>
          <a:xfrm flipH="1">
            <a:off x="1776825" y="5546525"/>
            <a:ext cx="1485900" cy="500386"/>
          </a:xfrm>
          <a:prstGeom prst="wedgeEllipseCallout">
            <a:avLst>
              <a:gd name="adj1" fmla="val -86819"/>
              <a:gd name="adj2" fmla="val -1330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Choose mix ratio</a:t>
            </a:r>
            <a:endParaRPr lang="en-US" sz="1100" dirty="0">
              <a:solidFill>
                <a:schemeClr val="tx1"/>
              </a:solidFill>
              <a:latin typeface="Anime Ace 2.0 BB" pitchFamily="50" charset="0"/>
            </a:endParaRPr>
          </a:p>
        </p:txBody>
      </p:sp>
      <p:sp>
        <p:nvSpPr>
          <p:cNvPr id="9" name="TextBox 8"/>
          <p:cNvSpPr txBox="1"/>
          <p:nvPr/>
        </p:nvSpPr>
        <p:spPr>
          <a:xfrm>
            <a:off x="6276157" y="3408772"/>
            <a:ext cx="2746357"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system will activate the essential oils intermittently during 20 seconds.</a:t>
            </a:r>
            <a:endParaRPr lang="en-US" sz="1100" dirty="0">
              <a:latin typeface="Anime Ace 2.0 BB" pitchFamily="50" charset="0"/>
            </a:endParaRPr>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TitoAlfaro\Documents\PhDThesis\images\IMG_005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888" t="2090" r="242" b="2090"/>
          <a:stretch/>
        </p:blipFill>
        <p:spPr bwMode="auto">
          <a:xfrm>
            <a:off x="5495026" y="114300"/>
            <a:ext cx="346782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 name="Picture 2" descr="C:\Users\TitoAlfaro\Documents\PhDThesis\images\IMG_0017 (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188" t="5458" r="28163" b="23006"/>
          <a:stretch/>
        </p:blipFill>
        <p:spPr bwMode="auto">
          <a:xfrm>
            <a:off x="3034343" y="114300"/>
            <a:ext cx="230540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980426" y="426140"/>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wears a head band with a temperature sensor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sp>
        <p:nvSpPr>
          <p:cNvPr id="7" name="TextBox 6"/>
          <p:cNvSpPr txBox="1"/>
          <p:nvPr/>
        </p:nvSpPr>
        <p:spPr>
          <a:xfrm>
            <a:off x="5600700" y="2400300"/>
            <a:ext cx="25146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sensor would not pick up from afar, it was set up very close to the face</a:t>
            </a:r>
            <a:endParaRPr lang="en-US" sz="1100" dirty="0">
              <a:latin typeface="Anime Ace 2.0 BB" pitchFamily="50" charset="0"/>
            </a:endParaRPr>
          </a:p>
        </p:txBody>
      </p:sp>
      <p:sp>
        <p:nvSpPr>
          <p:cNvPr id="9" name="TextBox 8"/>
          <p:cNvSpPr txBox="1"/>
          <p:nvPr/>
        </p:nvSpPr>
        <p:spPr>
          <a:xfrm>
            <a:off x="594669" y="4287425"/>
            <a:ext cx="213503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game of liar’s dice</a:t>
            </a:r>
            <a:endParaRPr lang="en-US" sz="1100" dirty="0">
              <a:latin typeface="Anime Ace 2.0 BB" pitchFamily="50" charset="0"/>
            </a:endParaRPr>
          </a:p>
        </p:txBody>
      </p:sp>
      <p:sp>
        <p:nvSpPr>
          <p:cNvPr id="2" name="TextBox 1"/>
          <p:cNvSpPr txBox="1"/>
          <p:nvPr/>
        </p:nvSpPr>
        <p:spPr>
          <a:xfrm>
            <a:off x="800100" y="5029200"/>
            <a:ext cx="2057400" cy="646331"/>
          </a:xfrm>
          <a:prstGeom prst="rect">
            <a:avLst/>
          </a:prstGeom>
          <a:noFill/>
        </p:spPr>
        <p:txBody>
          <a:bodyPr wrap="square" rtlCol="0">
            <a:spAutoFit/>
          </a:bodyPr>
          <a:lstStyle/>
          <a:p>
            <a:r>
              <a:rPr lang="en-US" dirty="0" smtClean="0"/>
              <a:t>Picture of people playing game</a:t>
            </a:r>
            <a:endParaRPr lang="en-US" dirty="0"/>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Chart 11"/>
          <p:cNvGraphicFramePr/>
          <p:nvPr>
            <p:extLst>
              <p:ext uri="{D42A27DB-BD31-4B8C-83A1-F6EECF244321}">
                <p14:modId xmlns:p14="http://schemas.microsoft.com/office/powerpoint/2010/main" val="2849700093"/>
              </p:ext>
            </p:extLst>
          </p:nvPr>
        </p:nvGraphicFramePr>
        <p:xfrm>
          <a:off x="3543300" y="114300"/>
          <a:ext cx="5486400" cy="320040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graphicFrame>
        <p:nvGraphicFramePr>
          <p:cNvPr id="13" name="Chart 12"/>
          <p:cNvGraphicFramePr/>
          <p:nvPr>
            <p:extLst>
              <p:ext uri="{D42A27DB-BD31-4B8C-83A1-F6EECF244321}">
                <p14:modId xmlns:p14="http://schemas.microsoft.com/office/powerpoint/2010/main" val="1171838942"/>
              </p:ext>
            </p:extLst>
          </p:nvPr>
        </p:nvGraphicFramePr>
        <p:xfrm>
          <a:off x="134262" y="3506638"/>
          <a:ext cx="5486400"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6057900" y="4343400"/>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collected data showed no significant changes</a:t>
            </a:r>
            <a:endParaRPr lang="en-US" sz="1100" dirty="0">
              <a:latin typeface="Anime Ace 2.0 BB" pitchFamily="50" charset="0"/>
            </a:endParaRPr>
          </a:p>
        </p:txBody>
      </p:sp>
    </p:spTree>
    <p:extLst>
      <p:ext uri="{BB962C8B-B14F-4D97-AF65-F5344CB8AC3E}">
        <p14:creationId xmlns:p14="http://schemas.microsoft.com/office/powerpoint/2010/main" val="2677196309"/>
      </p:ext>
    </p:extLst>
  </p:cSld>
  <p:clrMapOvr>
    <a:masterClrMapping/>
  </p:clrMapOvr>
  <mc:AlternateContent xmlns:mc="http://schemas.openxmlformats.org/markup-compatibility/2006">
    <mc:Choice xmlns:p14="http://schemas.microsoft.com/office/powerpoint/2010/main" Requires="p14">
      <p:transition spd="slow" p14:dur="2000" advTm="74954"/>
    </mc:Choice>
    <mc:Fallback>
      <p:transition spd="slow" advTm="74954"/>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graphicFrame>
        <p:nvGraphicFramePr>
          <p:cNvPr id="6" name="Chart 5"/>
          <p:cNvGraphicFramePr/>
          <p:nvPr>
            <p:extLst>
              <p:ext uri="{D42A27DB-BD31-4B8C-83A1-F6EECF244321}">
                <p14:modId xmlns:p14="http://schemas.microsoft.com/office/powerpoint/2010/main" val="3624538940"/>
              </p:ext>
            </p:extLst>
          </p:nvPr>
        </p:nvGraphicFramePr>
        <p:xfrm>
          <a:off x="3543300" y="114300"/>
          <a:ext cx="5486400"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2582111034"/>
              </p:ext>
            </p:extLst>
          </p:nvPr>
        </p:nvGraphicFramePr>
        <p:xfrm>
          <a:off x="1828800" y="3543300"/>
          <a:ext cx="5486400" cy="32004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49900512"/>
      </p:ext>
    </p:extLst>
  </p:cSld>
  <p:clrMapOvr>
    <a:masterClrMapping/>
  </p:clrMapOvr>
  <mc:AlternateContent xmlns:mc="http://schemas.openxmlformats.org/markup-compatibility/2006">
    <mc:Choice xmlns:p14="http://schemas.microsoft.com/office/powerpoint/2010/main" Requires="p14">
      <p:transition spd="slow" p14:dur="2000" advTm="74954"/>
    </mc:Choice>
    <mc:Fallback>
      <p:transition spd="slow" advTm="74954"/>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TitoAlfaro\Documents\PhDThesis\images\IMG_005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040" t="18403" r="17040" b="3818"/>
          <a:stretch/>
        </p:blipFill>
        <p:spPr bwMode="auto">
          <a:xfrm>
            <a:off x="5372100" y="114300"/>
            <a:ext cx="3616625"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4" name="Picture 2" descr="C:\Users\TitoAlfaro\Documents\PhDThesis\images\PeltierInBack.jpg"/>
          <p:cNvPicPr>
            <a:picLocks noChangeAspect="1" noChangeArrowheads="1"/>
          </p:cNvPicPr>
          <p:nvPr/>
        </p:nvPicPr>
        <p:blipFill rotWithShape="1">
          <a:blip r:embed="rId4">
            <a:extLst>
              <a:ext uri="{28A0092B-C50C-407E-A947-70E740481C1C}">
                <a14:useLocalDpi xmlns:a14="http://schemas.microsoft.com/office/drawing/2010/main" val="0"/>
              </a:ext>
            </a:extLst>
          </a:blip>
          <a:srcRect l="21446" r="22859"/>
          <a:stretch/>
        </p:blipFill>
        <p:spPr bwMode="auto">
          <a:xfrm>
            <a:off x="2971799" y="114300"/>
            <a:ext cx="223563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200400" y="287074"/>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a:t>
            </a:r>
            <a:r>
              <a:rPr lang="en-US" sz="1100" dirty="0" err="1" smtClean="0">
                <a:latin typeface="Anime Ace 2.0 BB" pitchFamily="50" charset="0"/>
              </a:rPr>
              <a:t>peltier</a:t>
            </a:r>
            <a:r>
              <a:rPr lang="en-US" sz="1100" dirty="0" smtClean="0">
                <a:latin typeface="Anime Ace 2.0 BB" pitchFamily="50" charset="0"/>
              </a:rPr>
              <a:t> device on the neck gave feedback… </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as feedback</a:t>
            </a:r>
            <a:endParaRPr lang="en-US" sz="2000" dirty="0">
              <a:latin typeface="Anime Ace 2.0 BB" pitchFamily="50" charset="0"/>
            </a:endParaRPr>
          </a:p>
        </p:txBody>
      </p:sp>
      <p:sp>
        <p:nvSpPr>
          <p:cNvPr id="3" name="Oval Callout 2"/>
          <p:cNvSpPr/>
          <p:nvPr/>
        </p:nvSpPr>
        <p:spPr>
          <a:xfrm flipH="1">
            <a:off x="5361003" y="2857500"/>
            <a:ext cx="1485900" cy="376123"/>
          </a:xfrm>
          <a:prstGeom prst="wedgeEllipseCallout">
            <a:avLst>
              <a:gd name="adj1" fmla="val -90302"/>
              <a:gd name="adj2" fmla="val -26650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latin typeface="Anime Ace 2.0 BB" pitchFamily="50" charset="0"/>
              </a:rPr>
              <a:t>Peltier</a:t>
            </a:r>
            <a:endParaRPr lang="en-US" sz="1100" dirty="0">
              <a:solidFill>
                <a:schemeClr val="tx1"/>
              </a:solidFill>
              <a:latin typeface="Anime Ace 2.0 BB" pitchFamily="50" charset="0"/>
            </a:endParaRPr>
          </a:p>
        </p:txBody>
      </p:sp>
      <p:sp>
        <p:nvSpPr>
          <p:cNvPr id="8" name="TextBox 7"/>
          <p:cNvSpPr txBox="1"/>
          <p:nvPr/>
        </p:nvSpPr>
        <p:spPr>
          <a:xfrm>
            <a:off x="5600700" y="287074"/>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to the location of the subject in the lab</a:t>
            </a:r>
            <a:endParaRPr lang="en-US" sz="1100" dirty="0">
              <a:latin typeface="Anime Ace 2.0 BB" pitchFamily="50" charset="0"/>
            </a:endParaRPr>
          </a:p>
        </p:txBody>
      </p:sp>
      <p:pic>
        <p:nvPicPr>
          <p:cNvPr id="819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507" t="20323" r="21670" b="11854"/>
          <a:stretch/>
        </p:blipFill>
        <p:spPr bwMode="auto">
          <a:xfrm>
            <a:off x="114300" y="3486150"/>
            <a:ext cx="4343400" cy="32575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6" name="Picture 4" descr="C:\Users\TitoAlfaro\Documents\PhDThesis\images\IMG_0060.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986" t="13913" r="33942" b="29017"/>
          <a:stretch/>
        </p:blipFill>
        <p:spPr bwMode="auto">
          <a:xfrm>
            <a:off x="4642450" y="3486150"/>
            <a:ext cx="4346276" cy="325970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34274" y="800100"/>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Discreet and Continuous Data</a:t>
            </a:r>
          </a:p>
          <a:p>
            <a:r>
              <a:rPr lang="en-US" sz="1100" b="1" dirty="0">
                <a:latin typeface="Anime Ace 2.0 BB" pitchFamily="50" charset="0"/>
              </a:rPr>
              <a:t>1. </a:t>
            </a:r>
            <a:r>
              <a:rPr lang="en-US" sz="1100" dirty="0">
                <a:latin typeface="Anime Ace 2.0 BB" pitchFamily="50" charset="0"/>
              </a:rPr>
              <a:t>Will a discreet signal that just turns on and off to get the user’s attention be more effective than a continuous signal that requires the user’s interpretation of changing data?</a:t>
            </a: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1672836"/>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Sensory Substitution</a:t>
            </a:r>
          </a:p>
          <a:p>
            <a:r>
              <a:rPr lang="en-US" sz="1100" b="1" dirty="0">
                <a:latin typeface="Anime Ace 2.0 BB" pitchFamily="50" charset="0"/>
              </a:rPr>
              <a:t>2. </a:t>
            </a:r>
            <a:r>
              <a:rPr lang="en-US" sz="1100" dirty="0">
                <a:latin typeface="Anime Ace 2.0 BB" pitchFamily="50" charset="0"/>
              </a:rPr>
              <a:t>In a situation where vision is used to make a quick decision, will Digital Synesthesia prove to be a valid alternative to accomplishing the same task or part of that task?</a:t>
            </a:r>
          </a:p>
        </p:txBody>
      </p:sp>
      <p:sp>
        <p:nvSpPr>
          <p:cNvPr id="7" name="TextBox 6"/>
          <p:cNvSpPr txBox="1"/>
          <p:nvPr/>
        </p:nvSpPr>
        <p:spPr>
          <a:xfrm>
            <a:off x="342900" y="2376295"/>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Sensory Augmentation</a:t>
            </a:r>
          </a:p>
          <a:p>
            <a:r>
              <a:rPr lang="en-US" sz="1100" b="1" dirty="0">
                <a:latin typeface="Anime Ace 2.0 BB" pitchFamily="50" charset="0"/>
              </a:rPr>
              <a:t>3</a:t>
            </a:r>
            <a:r>
              <a:rPr lang="en-US" sz="1100" dirty="0">
                <a:latin typeface="Anime Ace 2.0 BB" pitchFamily="50" charset="0"/>
              </a:rPr>
              <a:t>. Will users be able to understand the ability to fine tune the sensitivity of an artificial sense?</a:t>
            </a:r>
          </a:p>
        </p:txBody>
      </p:sp>
      <p:sp>
        <p:nvSpPr>
          <p:cNvPr id="8" name="TextBox 7"/>
          <p:cNvSpPr txBox="1"/>
          <p:nvPr/>
        </p:nvSpPr>
        <p:spPr>
          <a:xfrm>
            <a:off x="342900" y="3079754"/>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New Senses</a:t>
            </a:r>
          </a:p>
          <a:p>
            <a:r>
              <a:rPr lang="en-US" sz="1100" b="1" dirty="0">
                <a:latin typeface="Anime Ace 2.0 BB" pitchFamily="50" charset="0"/>
              </a:rPr>
              <a:t>4. </a:t>
            </a:r>
            <a:r>
              <a:rPr lang="en-US" sz="1100" dirty="0">
                <a:latin typeface="Anime Ace 2.0 BB" pitchFamily="50" charset="0"/>
              </a:rPr>
              <a:t>Is the user able to understand and correctly interpret a new artificial sense that the body previously did not have?</a:t>
            </a:r>
          </a:p>
        </p:txBody>
      </p:sp>
      <p:sp>
        <p:nvSpPr>
          <p:cNvPr id="10" name="TextBox 9"/>
          <p:cNvSpPr txBox="1"/>
          <p:nvPr/>
        </p:nvSpPr>
        <p:spPr>
          <a:xfrm>
            <a:off x="342900" y="3783213"/>
            <a:ext cx="8572500" cy="938719"/>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The User and the New Stimuli</a:t>
            </a:r>
          </a:p>
          <a:p>
            <a:r>
              <a:rPr lang="en-US" sz="1100" b="1" dirty="0">
                <a:latin typeface="Anime Ace 2.0 BB" pitchFamily="50" charset="0"/>
              </a:rPr>
              <a:t>5. </a:t>
            </a:r>
            <a:r>
              <a:rPr lang="en-US" sz="1100" dirty="0">
                <a:latin typeface="Anime Ace 2.0 BB" pitchFamily="50" charset="0"/>
              </a:rPr>
              <a:t>How accurate is the interpretation of data when experienced through new artificial senses?</a:t>
            </a:r>
          </a:p>
          <a:p>
            <a:r>
              <a:rPr lang="en-US" sz="1100" b="1" dirty="0">
                <a:latin typeface="Anime Ace 2.0 BB" pitchFamily="50" charset="0"/>
              </a:rPr>
              <a:t>6. </a:t>
            </a:r>
            <a:r>
              <a:rPr lang="en-US" sz="1100" dirty="0">
                <a:latin typeface="Anime Ace 2.0 BB" pitchFamily="50" charset="0"/>
              </a:rPr>
              <a:t>Will there be feelings of “phantom sense” where the user will feel the effects of a stimulation that is not present anymore?</a:t>
            </a:r>
          </a:p>
        </p:txBody>
      </p:sp>
      <p:sp>
        <p:nvSpPr>
          <p:cNvPr id="11" name="TextBox 10"/>
          <p:cNvSpPr txBox="1"/>
          <p:nvPr/>
        </p:nvSpPr>
        <p:spPr>
          <a:xfrm>
            <a:off x="342900" y="4825227"/>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Escaping the visual user interface</a:t>
            </a:r>
          </a:p>
          <a:p>
            <a:r>
              <a:rPr lang="en-US" sz="1100" b="1" dirty="0" smtClean="0">
                <a:latin typeface="Anime Ace 2.0 BB" pitchFamily="50" charset="0"/>
              </a:rPr>
              <a:t>7</a:t>
            </a:r>
            <a:r>
              <a:rPr lang="en-US" sz="1100" b="1" dirty="0">
                <a:latin typeface="Anime Ace 2.0 BB" pitchFamily="50" charset="0"/>
              </a:rPr>
              <a:t>. </a:t>
            </a:r>
            <a:r>
              <a:rPr lang="en-US" sz="1100" dirty="0">
                <a:latin typeface="Anime Ace 2.0 BB" pitchFamily="50" charset="0"/>
              </a:rPr>
              <a:t>Can this research start to uncover the particular ways in which information should be understood and interpreted when transmitted to the skin (or other senses)? Perhaps the idea of “value” is mostly a visual construct.</a:t>
            </a:r>
          </a:p>
        </p:txBody>
      </p:sp>
      <p:sp>
        <p:nvSpPr>
          <p:cNvPr id="12" name="TextBox 11"/>
          <p:cNvSpPr txBox="1"/>
          <p:nvPr/>
        </p:nvSpPr>
        <p:spPr>
          <a:xfrm>
            <a:off x="342900" y="5697964"/>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Design Thinking</a:t>
            </a:r>
          </a:p>
          <a:p>
            <a:r>
              <a:rPr lang="en-US" sz="1100" b="1" dirty="0">
                <a:latin typeface="Anime Ace 2.0 BB" pitchFamily="50" charset="0"/>
              </a:rPr>
              <a:t>8. </a:t>
            </a:r>
            <a:r>
              <a:rPr lang="en-US" sz="1100" dirty="0">
                <a:latin typeface="Anime Ace 2.0 BB" pitchFamily="50" charset="0"/>
              </a:rPr>
              <a:t>Can a pattern be observed such that we can use the findings of this thesis to create a guideline for future Digital Synesthesia interface designers? Could this research pave the way for a new “Mixed-Sensory Interface” field in the user interface world?</a:t>
            </a: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85900" y="137160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2000" dirty="0">
              <a:latin typeface="Anime Ace 2.0 BB" pitchFamily="50" charset="0"/>
            </a:endParaRPr>
          </a:p>
        </p:txBody>
      </p:sp>
    </p:spTree>
    <p:extLst>
      <p:ext uri="{BB962C8B-B14F-4D97-AF65-F5344CB8AC3E}">
        <p14:creationId xmlns:p14="http://schemas.microsoft.com/office/powerpoint/2010/main" val="209570194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2"/>
            <a:ext cx="2781466" cy="584775"/>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1 What is the Main Activity?</a:t>
            </a:r>
            <a:endParaRPr lang="en-US" sz="1600" dirty="0">
              <a:latin typeface="Anime Ace 2.0 BB" pitchFamily="50" charset="0"/>
            </a:endParaRPr>
          </a:p>
        </p:txBody>
      </p:sp>
      <p:pic>
        <p:nvPicPr>
          <p:cNvPr id="11" name="Picture 3" descr="C:\Users\TitoAlfaro\Documents\GitHub\PhDThesis\Presentations\Proposal\ColoredSketches\natur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422" t="28453" r="25917" b="41885"/>
          <a:stretch/>
        </p:blipFill>
        <p:spPr bwMode="auto">
          <a:xfrm>
            <a:off x="3543300" y="114300"/>
            <a:ext cx="5416446" cy="30861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5760328" y="1143000"/>
            <a:ext cx="704850" cy="1827806"/>
            <a:chOff x="4343400" y="2264699"/>
            <a:chExt cx="1143000" cy="2964010"/>
          </a:xfrm>
        </p:grpSpPr>
        <p:pic>
          <p:nvPicPr>
            <p:cNvPr id="13" name="Picture 4" descr="C:\Users\TitoAlfaro\Documents\GitHub\PhDThesis\Presentations\Proposal\ColoredSketches\walker.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p:pic>
        <p:nvPicPr>
          <p:cNvPr id="16" name="Picture 4" descr="C:\Users\TitoAlfaro\Documents\GitHub\PhDThesis\Presentations\Proposal\ColoredSketches\runner.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4234" t="24400" r="43856" b="33915"/>
          <a:stretch/>
        </p:blipFill>
        <p:spPr bwMode="auto">
          <a:xfrm>
            <a:off x="114300" y="1943100"/>
            <a:ext cx="3325484" cy="4800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PhDThesis\images\sailing.jpg"/>
          <p:cNvPicPr>
            <a:picLocks noChangeAspect="1" noChangeArrowheads="1"/>
          </p:cNvPicPr>
          <p:nvPr/>
        </p:nvPicPr>
        <p:blipFill rotWithShape="1">
          <a:blip r:embed="rId9">
            <a:extLst>
              <a:ext uri="{28A0092B-C50C-407E-A947-70E740481C1C}">
                <a14:useLocalDpi xmlns:a14="http://schemas.microsoft.com/office/drawing/2010/main" val="0"/>
              </a:ext>
            </a:extLst>
          </a:blip>
          <a:srcRect t="1525" b="6177"/>
          <a:stretch/>
        </p:blipFill>
        <p:spPr bwMode="auto">
          <a:xfrm>
            <a:off x="3543300" y="3348284"/>
            <a:ext cx="5416446" cy="339541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23252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2"/>
            <a:ext cx="3077474" cy="830997"/>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2 what type of sensing experience will be created?</a:t>
            </a:r>
            <a:endParaRPr lang="en-US" sz="1600" dirty="0">
              <a:latin typeface="Anime Ace 2.0 BB" pitchFamily="50" charset="0"/>
            </a:endParaRPr>
          </a:p>
        </p:txBody>
      </p:sp>
      <p:pic>
        <p:nvPicPr>
          <p:cNvPr id="6" name="Picture 4" descr="C:\Users\TitoAlfaro\Documents\PhDThesis\images\IMG_0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574" t="28673" r="30490" b="11188"/>
          <a:stretch/>
        </p:blipFill>
        <p:spPr bwMode="auto">
          <a:xfrm>
            <a:off x="114300" y="2286000"/>
            <a:ext cx="4343400" cy="445877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686300" y="114299"/>
            <a:ext cx="4331000" cy="5774665"/>
          </a:xfrm>
          <a:prstGeom prst="rect">
            <a:avLst/>
          </a:prstGeom>
          <a:ln w="28575">
            <a:solidFill>
              <a:schemeClr val="tx1"/>
            </a:solidFill>
          </a:ln>
        </p:spPr>
      </p:pic>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2"/>
            <a:ext cx="3077474" cy="584775"/>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3 What kind of signal are we tracking?</a:t>
            </a:r>
            <a:endParaRPr lang="en-US" sz="1600" dirty="0">
              <a:latin typeface="Anime Ace 2.0 BB" pitchFamily="50" charset="0"/>
            </a:endParaRPr>
          </a:p>
        </p:txBody>
      </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828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2"/>
            <a:ext cx="3077474" cy="830997"/>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4 what control does the user have over the signal?</a:t>
            </a:r>
            <a:endParaRPr lang="en-US" sz="1600" dirty="0">
              <a:latin typeface="Anime Ace 2.0 BB" pitchFamily="50" charset="0"/>
            </a:endParaRPr>
          </a:p>
        </p:txBody>
      </p:sp>
      <p:pic>
        <p:nvPicPr>
          <p:cNvPr id="6" name="Picture 4" descr="C:\Users\TitoAlfaro\Documents\PhDThesis\images\IMG_0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574" t="28673" r="30490" b="11188"/>
          <a:stretch/>
        </p:blipFill>
        <p:spPr bwMode="auto">
          <a:xfrm>
            <a:off x="114300" y="2286000"/>
            <a:ext cx="4343400" cy="445877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686300" y="114299"/>
            <a:ext cx="4331000" cy="5774665"/>
          </a:xfrm>
          <a:prstGeom prst="rect">
            <a:avLst/>
          </a:prstGeom>
          <a:ln w="28575">
            <a:solidFill>
              <a:schemeClr val="tx1"/>
            </a:solidFill>
          </a:ln>
        </p:spPr>
      </p:pic>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2"/>
            <a:ext cx="2781466" cy="584775"/>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5 Are there any redundancies?</a:t>
            </a:r>
            <a:endParaRPr lang="en-US" sz="1600" dirty="0">
              <a:latin typeface="Anime Ace 2.0 BB" pitchFamily="50"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2775" b="15437"/>
          <a:stretch/>
        </p:blipFill>
        <p:spPr>
          <a:xfrm>
            <a:off x="114300" y="1943100"/>
            <a:ext cx="3314700" cy="4766644"/>
          </a:xfrm>
          <a:prstGeom prst="rect">
            <a:avLst/>
          </a:prstGeom>
          <a:ln w="28575">
            <a:solidFill>
              <a:schemeClr val="tx1"/>
            </a:solidFill>
          </a:ln>
        </p:spPr>
      </p:pic>
      <p:pic>
        <p:nvPicPr>
          <p:cNvPr id="7" name="Picture 4" descr="C:\Users\TitoAlfaro\Documents\PhDThesis\images\20141027_14192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714" r="7018" b="12195"/>
          <a:stretch/>
        </p:blipFill>
        <p:spPr bwMode="auto">
          <a:xfrm>
            <a:off x="3657600" y="129396"/>
            <a:ext cx="5372100" cy="33837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2"/>
            <a:ext cx="2781466" cy="584775"/>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6 what type of actuators?</a:t>
            </a:r>
            <a:endParaRPr lang="en-US" sz="1600" dirty="0">
              <a:latin typeface="Anime Ace 2.0 BB" pitchFamily="50" charset="0"/>
            </a:endParaRPr>
          </a:p>
        </p:txBody>
      </p:sp>
      <p:grpSp>
        <p:nvGrpSpPr>
          <p:cNvPr id="6" name="Group 5"/>
          <p:cNvGrpSpPr/>
          <p:nvPr/>
        </p:nvGrpSpPr>
        <p:grpSpPr>
          <a:xfrm>
            <a:off x="1474996" y="2050690"/>
            <a:ext cx="6183104" cy="4632198"/>
            <a:chOff x="-10128" y="0"/>
            <a:chExt cx="9154128" cy="6858000"/>
          </a:xfrm>
        </p:grpSpPr>
        <p:pic>
          <p:nvPicPr>
            <p:cNvPr id="7"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514600" y="971067"/>
              <a:ext cx="4000500" cy="4507543"/>
              <a:chOff x="2514600" y="971067"/>
              <a:chExt cx="4000500" cy="4507543"/>
            </a:xfrm>
          </p:grpSpPr>
          <p:grpSp>
            <p:nvGrpSpPr>
              <p:cNvPr id="9" name="Group 8"/>
              <p:cNvGrpSpPr/>
              <p:nvPr/>
            </p:nvGrpSpPr>
            <p:grpSpPr>
              <a:xfrm>
                <a:off x="3922370" y="2514600"/>
                <a:ext cx="1143000" cy="2964010"/>
                <a:chOff x="4343400" y="2264699"/>
                <a:chExt cx="1143000" cy="2964010"/>
              </a:xfrm>
            </p:grpSpPr>
            <p:pic>
              <p:nvPicPr>
                <p:cNvPr id="17" name="Picture 4" descr="C:\Users\TitoAlfaro\Documents\GitHub\PhDThesis\Presentations\Proposal\ColoredSketches\walker.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12"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4"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828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2"/>
            <a:ext cx="3077474" cy="830997"/>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7 Where to locate the sensors and actuators?</a:t>
            </a:r>
            <a:endParaRPr lang="en-US" sz="1600" dirty="0">
              <a:latin typeface="Anime Ace 2.0 BB" pitchFamily="50" charset="0"/>
            </a:endParaRPr>
          </a:p>
        </p:txBody>
      </p:sp>
      <p:pic>
        <p:nvPicPr>
          <p:cNvPr id="6" name="Picture 5" descr="C:\Users\TitoAlfaro\Documents\PhDThesis\images\MaleFrontSketch.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4850" b="98550" l="22400" r="82900">
                        <a14:foregroundMark x1="71800" y1="35300" x2="71800" y2="40300"/>
                        <a14:foregroundMark x1="72900" y1="32500" x2="72200" y2="57000"/>
                      </a14:backgroundRemoval>
                    </a14:imgEffect>
                  </a14:imgLayer>
                </a14:imgProps>
              </a:ext>
              <a:ext uri="{28A0092B-C50C-407E-A947-70E740481C1C}">
                <a14:useLocalDpi xmlns:a14="http://schemas.microsoft.com/office/drawing/2010/main" val="0"/>
              </a:ext>
            </a:extLst>
          </a:blip>
          <a:srcRect l="5102" t="3200" r="7143"/>
          <a:stretch/>
        </p:blipFill>
        <p:spPr bwMode="auto">
          <a:xfrm>
            <a:off x="5486400" y="743009"/>
            <a:ext cx="2400300" cy="52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828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2"/>
            <a:ext cx="2781466" cy="830997"/>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8 Can we set up a learning environment?</a:t>
            </a:r>
            <a:endParaRPr lang="en-US" sz="1600" dirty="0">
              <a:latin typeface="Anime Ace 2.0 BB" pitchFamily="50" charset="0"/>
            </a:endParaRPr>
          </a:p>
        </p:txBody>
      </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85750" y="1242204"/>
            <a:ext cx="8572500" cy="303288"/>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Proven that a user can accurately use an artificial sense with a short time to learn it</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contributions</a:t>
            </a:r>
            <a:endParaRPr lang="en-US" sz="2000" dirty="0">
              <a:latin typeface="Anime Ace 2.0 BB" pitchFamily="50" charset="0"/>
            </a:endParaRPr>
          </a:p>
        </p:txBody>
      </p:sp>
      <p:sp>
        <p:nvSpPr>
          <p:cNvPr id="9" name="TextBox 8"/>
          <p:cNvSpPr txBox="1"/>
          <p:nvPr/>
        </p:nvSpPr>
        <p:spPr>
          <a:xfrm>
            <a:off x="285750" y="2018247"/>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the ability of the brain to overcome issues with the quality of the signal or the hardware.</a:t>
            </a:r>
            <a:endParaRPr lang="en-US" sz="1100" dirty="0">
              <a:latin typeface="Anime Ace 2.0 BB" pitchFamily="50" charset="0"/>
            </a:endParaRPr>
          </a:p>
        </p:txBody>
      </p:sp>
      <p:sp>
        <p:nvSpPr>
          <p:cNvPr id="7" name="TextBox 6"/>
          <p:cNvSpPr txBox="1"/>
          <p:nvPr/>
        </p:nvSpPr>
        <p:spPr>
          <a:xfrm>
            <a:off x="285750" y="3091166"/>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Recognized two important categories for the study of artificial sensory experiences, passive and active sensing</a:t>
            </a:r>
            <a:endParaRPr lang="en-US" sz="1100" dirty="0">
              <a:latin typeface="Anime Ace 2.0 BB" pitchFamily="50" charset="0"/>
            </a:endParaRPr>
          </a:p>
        </p:txBody>
      </p:sp>
      <p:sp>
        <p:nvSpPr>
          <p:cNvPr id="8" name="TextBox 7"/>
          <p:cNvSpPr txBox="1"/>
          <p:nvPr/>
        </p:nvSpPr>
        <p:spPr>
          <a:xfrm>
            <a:off x="285750" y="4121125"/>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Established a set of recommendations for the implementation of artificial sensory interfaces</a:t>
            </a:r>
            <a:endParaRPr lang="en-US" sz="1100" dirty="0">
              <a:latin typeface="Anime Ace 2.0 BB" pitchFamily="50" charset="0"/>
            </a:endParaRPr>
          </a:p>
        </p:txBody>
      </p:sp>
      <p:sp>
        <p:nvSpPr>
          <p:cNvPr id="10" name="TextBox 9"/>
          <p:cNvSpPr txBox="1"/>
          <p:nvPr/>
        </p:nvSpPr>
        <p:spPr>
          <a:xfrm>
            <a:off x="285750" y="5194044"/>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that digital synesthesia will be a feasible interaction paradigm for a general user group</a:t>
            </a:r>
            <a:endParaRPr lang="en-US" sz="1100" dirty="0">
              <a:latin typeface="Anime Ace 2.0 BB" pitchFamily="50" charset="0"/>
            </a:endParaRP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TitoAlfaro\Documents\GitHub\PhDThesis\Presentations\Proposal\ColoredSketches\Pla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210" t="61294" r="61919" b="-7300"/>
          <a:stretch/>
        </p:blipFill>
        <p:spPr bwMode="auto">
          <a:xfrm>
            <a:off x="184879" y="167640"/>
            <a:ext cx="3428271" cy="3068320"/>
          </a:xfrm>
          <a:prstGeom prst="rect">
            <a:avLst/>
          </a:prstGeom>
          <a:solidFill>
            <a:schemeClr val="bg1"/>
          </a:solidFill>
        </p:spPr>
      </p:pic>
      <p:pic>
        <p:nvPicPr>
          <p:cNvPr id="4099" name="Picture 3" descr="C:\Users\TitoAlfaro\Documents\GitHub\PhDThesis\Presentations\Proposal\ColoredSketches\spaceShi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855" t="32516" r="55828" b="35498"/>
          <a:stretch/>
        </p:blipFill>
        <p:spPr bwMode="auto">
          <a:xfrm>
            <a:off x="3771900" y="114301"/>
            <a:ext cx="1714501" cy="32003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GitHub\PhDThesis\Presentations\Proposal\ColoredSketches\submarine.jpg"/>
          <p:cNvPicPr>
            <a:picLocks noChangeAspect="1" noChangeArrowheads="1"/>
          </p:cNvPicPr>
          <p:nvPr/>
        </p:nvPicPr>
        <p:blipFill rotWithShape="1">
          <a:blip r:embed="rId5">
            <a:extLst>
              <a:ext uri="{28A0092B-C50C-407E-A947-70E740481C1C}">
                <a14:useLocalDpi xmlns:a14="http://schemas.microsoft.com/office/drawing/2010/main" val="0"/>
              </a:ext>
            </a:extLst>
          </a:blip>
          <a:srcRect l="41856" t="36595" r="33902" b="53765"/>
          <a:stretch/>
        </p:blipFill>
        <p:spPr bwMode="auto">
          <a:xfrm>
            <a:off x="145831" y="3429000"/>
            <a:ext cx="6597869" cy="33147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45831" y="114300"/>
            <a:ext cx="3511769" cy="3200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sp>
        <p:nvSpPr>
          <p:cNvPr id="8" name="TextBox 7"/>
          <p:cNvSpPr txBox="1"/>
          <p:nvPr/>
        </p:nvSpPr>
        <p:spPr>
          <a:xfrm>
            <a:off x="1501665" y="297435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By UNDERSTANDING OUR WORLD</a:t>
            </a:r>
            <a:endParaRPr lang="en-US" sz="1100" dirty="0">
              <a:latin typeface="Anime Ace 2.0 BB" pitchFamily="50" charset="0"/>
            </a:endParaRPr>
          </a:p>
        </p:txBody>
      </p:sp>
      <p:pic>
        <p:nvPicPr>
          <p:cNvPr id="4100" name="Picture 4" descr="C:\Users\TitoAlfaro\Documents\GitHub\PhDThesis\images\WiFi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786" y="4049202"/>
            <a:ext cx="2042059"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1111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a user will be able to pick a natural phenomenon and choose to feel it in a specific part of the body depending on what activity they want to engage. The artificial sensory experience will be turned on and off at will</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342900" y="228600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sp>
        <p:nvSpPr>
          <p:cNvPr id="7" name="TextBox 6"/>
          <p:cNvSpPr txBox="1"/>
          <p:nvPr/>
        </p:nvSpPr>
        <p:spPr>
          <a:xfrm>
            <a:off x="342900" y="337185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The creation of sensory experiences in the virtual world will be enforced by training in the physical world</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C:\Users\TitoAlfaro\Documents\PhDThesis\images\ralph-lauren-aerotype-jac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800100"/>
            <a:ext cx="6096000" cy="5765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1714500" y="862642"/>
            <a:ext cx="69723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pic>
        <p:nvPicPr>
          <p:cNvPr id="4099"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6202393" y="1943100"/>
            <a:ext cx="2484407" cy="442436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C:\Users\TitoAlfaro\Documents\PhDThesis\images\Screenshot_2014-10-23-17-07-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2286001"/>
            <a:ext cx="2057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TitoAlfaro\Documents\PhDThesis\images\MaleFrontSketch.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4850" b="98550" l="22400" r="82900">
                        <a14:foregroundMark x1="71800" y1="35300" x2="71800" y2="40300"/>
                        <a14:foregroundMark x1="72900" y1="32500" x2="72200" y2="57000"/>
                      </a14:backgroundRemoval>
                    </a14:imgEffect>
                  </a14:imgLayer>
                </a14:imgProps>
              </a:ext>
              <a:ext uri="{28A0092B-C50C-407E-A947-70E740481C1C}">
                <a14:useLocalDpi xmlns:a14="http://schemas.microsoft.com/office/drawing/2010/main" val="0"/>
              </a:ext>
            </a:extLst>
          </a:blip>
          <a:srcRect l="5102" t="3200" r="7143"/>
          <a:stretch/>
        </p:blipFill>
        <p:spPr bwMode="auto">
          <a:xfrm>
            <a:off x="6972300" y="2731325"/>
            <a:ext cx="1404257" cy="309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713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7" name="TextBox 6"/>
          <p:cNvSpPr txBox="1"/>
          <p:nvPr/>
        </p:nvSpPr>
        <p:spPr>
          <a:xfrm>
            <a:off x="342900" y="137160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The creation of sensory experiences in the virtual world will be enforced by training in the physical world</a:t>
            </a:r>
            <a:endParaRPr lang="en-US" sz="1100" dirty="0">
              <a:latin typeface="Anime Ace 2.0 BB" pitchFamily="50" charset="0"/>
            </a:endParaRPr>
          </a:p>
        </p:txBody>
      </p:sp>
      <p:sp>
        <p:nvSpPr>
          <p:cNvPr id="2" name="TextBox 1"/>
          <p:cNvSpPr txBox="1"/>
          <p:nvPr/>
        </p:nvSpPr>
        <p:spPr>
          <a:xfrm>
            <a:off x="1028700" y="2628900"/>
            <a:ext cx="3314700" cy="646331"/>
          </a:xfrm>
          <a:prstGeom prst="rect">
            <a:avLst/>
          </a:prstGeom>
          <a:noFill/>
        </p:spPr>
        <p:txBody>
          <a:bodyPr wrap="square" rtlCol="0">
            <a:spAutoFit/>
          </a:bodyPr>
          <a:lstStyle/>
          <a:p>
            <a:r>
              <a:rPr lang="en-US" dirty="0" smtClean="0"/>
              <a:t>Picture of person practicing in the real world</a:t>
            </a:r>
            <a:endParaRPr lang="en-US" dirty="0"/>
          </a:p>
        </p:txBody>
      </p:sp>
      <p:sp>
        <p:nvSpPr>
          <p:cNvPr id="3" name="TextBox 2"/>
          <p:cNvSpPr txBox="1"/>
          <p:nvPr/>
        </p:nvSpPr>
        <p:spPr>
          <a:xfrm>
            <a:off x="4457700" y="3771900"/>
            <a:ext cx="3657600" cy="369332"/>
          </a:xfrm>
          <a:prstGeom prst="rect">
            <a:avLst/>
          </a:prstGeom>
          <a:noFill/>
        </p:spPr>
        <p:txBody>
          <a:bodyPr wrap="square" rtlCol="0">
            <a:spAutoFit/>
          </a:bodyPr>
          <a:lstStyle/>
          <a:p>
            <a:r>
              <a:rPr lang="en-US" dirty="0" smtClean="0"/>
              <a:t>Picture of virtual hand</a:t>
            </a:r>
            <a:endParaRPr lang="en-US" dirty="0"/>
          </a:p>
        </p:txBody>
      </p:sp>
    </p:spTree>
    <p:extLst>
      <p:ext uri="{BB962C8B-B14F-4D97-AF65-F5344CB8AC3E}">
        <p14:creationId xmlns:p14="http://schemas.microsoft.com/office/powerpoint/2010/main" val="10395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65962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spTree>
    <p:extLst>
      <p:ext uri="{BB962C8B-B14F-4D97-AF65-F5344CB8AC3E}">
        <p14:creationId xmlns:p14="http://schemas.microsoft.com/office/powerpoint/2010/main" val="2685482803"/>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13398</TotalTime>
  <Words>2706</Words>
  <Application>Microsoft Office PowerPoint</Application>
  <PresentationFormat>On-screen Show (4:3)</PresentationFormat>
  <Paragraphs>488</Paragraphs>
  <Slides>74</Slides>
  <Notes>49</Notes>
  <HiddenSlides>5</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209</cp:revision>
  <dcterms:created xsi:type="dcterms:W3CDTF">2014-03-17T17:40:58Z</dcterms:created>
  <dcterms:modified xsi:type="dcterms:W3CDTF">2014-10-27T23:18:35Z</dcterms:modified>
</cp:coreProperties>
</file>